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1" r:id="rId2"/>
    <p:sldId id="293" r:id="rId3"/>
    <p:sldId id="289" r:id="rId4"/>
    <p:sldId id="292" r:id="rId5"/>
    <p:sldId id="257" r:id="rId6"/>
    <p:sldId id="303" r:id="rId7"/>
    <p:sldId id="302" r:id="rId8"/>
    <p:sldId id="296" r:id="rId9"/>
    <p:sldId id="297" r:id="rId10"/>
    <p:sldId id="295" r:id="rId11"/>
    <p:sldId id="298" r:id="rId12"/>
    <p:sldId id="306" r:id="rId13"/>
    <p:sldId id="294" r:id="rId14"/>
    <p:sldId id="307" r:id="rId15"/>
    <p:sldId id="305" r:id="rId16"/>
    <p:sldId id="304" r:id="rId17"/>
    <p:sldId id="308" r:id="rId18"/>
    <p:sldId id="284" r:id="rId19"/>
    <p:sldId id="30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66"/>
    <p:restoredTop sz="92761"/>
  </p:normalViewPr>
  <p:slideViewPr>
    <p:cSldViewPr snapToGrid="0" snapToObjects="1">
      <p:cViewPr varScale="1">
        <p:scale>
          <a:sx n="61" d="100"/>
          <a:sy n="61" d="100"/>
        </p:scale>
        <p:origin x="55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AF0C4-7397-494B-B40C-E664F21061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DA1414-75E2-3D4A-8B6A-AC260E39BE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335B03B-9E3D-4847-AC91-26D34F9F0412}"/>
              </a:ext>
            </a:extLst>
          </p:cNvPr>
          <p:cNvSpPr>
            <a:spLocks noGrp="1"/>
          </p:cNvSpPr>
          <p:nvPr>
            <p:ph type="dt" sz="half" idx="10"/>
          </p:nvPr>
        </p:nvSpPr>
        <p:spPr/>
        <p:txBody>
          <a:bodyPr/>
          <a:lstStyle/>
          <a:p>
            <a:fld id="{22FA0EA2-214A-9F4A-AB0A-3E71585623EF}" type="datetimeFigureOut">
              <a:rPr lang="en-GB" smtClean="0"/>
              <a:t>24/06/2020</a:t>
            </a:fld>
            <a:endParaRPr lang="en-GB"/>
          </a:p>
        </p:txBody>
      </p:sp>
      <p:sp>
        <p:nvSpPr>
          <p:cNvPr id="5" name="Footer Placeholder 4">
            <a:extLst>
              <a:ext uri="{FF2B5EF4-FFF2-40B4-BE49-F238E27FC236}">
                <a16:creationId xmlns:a16="http://schemas.microsoft.com/office/drawing/2014/main" id="{5BF5F661-3921-7A49-846C-8DD1ADF425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3246B7-6523-3D45-9646-F309442AD3EC}"/>
              </a:ext>
            </a:extLst>
          </p:cNvPr>
          <p:cNvSpPr>
            <a:spLocks noGrp="1"/>
          </p:cNvSpPr>
          <p:nvPr>
            <p:ph type="sldNum" sz="quarter" idx="12"/>
          </p:nvPr>
        </p:nvSpPr>
        <p:spPr/>
        <p:txBody>
          <a:bodyPr/>
          <a:lstStyle/>
          <a:p>
            <a:fld id="{38544472-922B-2A4C-A038-375EAC3C061E}" type="slidenum">
              <a:rPr lang="en-GB" smtClean="0"/>
              <a:t>‹#›</a:t>
            </a:fld>
            <a:endParaRPr lang="en-GB"/>
          </a:p>
        </p:txBody>
      </p:sp>
    </p:spTree>
    <p:extLst>
      <p:ext uri="{BB962C8B-B14F-4D97-AF65-F5344CB8AC3E}">
        <p14:creationId xmlns:p14="http://schemas.microsoft.com/office/powerpoint/2010/main" val="1150982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DDF91-7A14-564A-8F6E-7A691D21C73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F30003-C880-E044-9E51-6C25A68C3C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009981-999D-6C43-92F8-0C9F495BC510}"/>
              </a:ext>
            </a:extLst>
          </p:cNvPr>
          <p:cNvSpPr>
            <a:spLocks noGrp="1"/>
          </p:cNvSpPr>
          <p:nvPr>
            <p:ph type="dt" sz="half" idx="10"/>
          </p:nvPr>
        </p:nvSpPr>
        <p:spPr/>
        <p:txBody>
          <a:bodyPr/>
          <a:lstStyle/>
          <a:p>
            <a:fld id="{22FA0EA2-214A-9F4A-AB0A-3E71585623EF}" type="datetimeFigureOut">
              <a:rPr lang="en-GB" smtClean="0"/>
              <a:t>24/06/2020</a:t>
            </a:fld>
            <a:endParaRPr lang="en-GB"/>
          </a:p>
        </p:txBody>
      </p:sp>
      <p:sp>
        <p:nvSpPr>
          <p:cNvPr id="5" name="Footer Placeholder 4">
            <a:extLst>
              <a:ext uri="{FF2B5EF4-FFF2-40B4-BE49-F238E27FC236}">
                <a16:creationId xmlns:a16="http://schemas.microsoft.com/office/drawing/2014/main" id="{50EE43F7-B0F4-1646-88D4-355D274B04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D891E6-EEDC-8543-A509-4D3E76B710B9}"/>
              </a:ext>
            </a:extLst>
          </p:cNvPr>
          <p:cNvSpPr>
            <a:spLocks noGrp="1"/>
          </p:cNvSpPr>
          <p:nvPr>
            <p:ph type="sldNum" sz="quarter" idx="12"/>
          </p:nvPr>
        </p:nvSpPr>
        <p:spPr/>
        <p:txBody>
          <a:bodyPr/>
          <a:lstStyle/>
          <a:p>
            <a:fld id="{38544472-922B-2A4C-A038-375EAC3C061E}" type="slidenum">
              <a:rPr lang="en-GB" smtClean="0"/>
              <a:t>‹#›</a:t>
            </a:fld>
            <a:endParaRPr lang="en-GB"/>
          </a:p>
        </p:txBody>
      </p:sp>
    </p:spTree>
    <p:extLst>
      <p:ext uri="{BB962C8B-B14F-4D97-AF65-F5344CB8AC3E}">
        <p14:creationId xmlns:p14="http://schemas.microsoft.com/office/powerpoint/2010/main" val="334552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64F588-7480-9E46-9DBC-76D4CF1B16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E0CA39-13FC-FA4E-9E6E-CE1B35545E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F629FF-5826-854D-B18A-4A3763D46246}"/>
              </a:ext>
            </a:extLst>
          </p:cNvPr>
          <p:cNvSpPr>
            <a:spLocks noGrp="1"/>
          </p:cNvSpPr>
          <p:nvPr>
            <p:ph type="dt" sz="half" idx="10"/>
          </p:nvPr>
        </p:nvSpPr>
        <p:spPr/>
        <p:txBody>
          <a:bodyPr/>
          <a:lstStyle/>
          <a:p>
            <a:fld id="{22FA0EA2-214A-9F4A-AB0A-3E71585623EF}" type="datetimeFigureOut">
              <a:rPr lang="en-GB" smtClean="0"/>
              <a:t>24/06/2020</a:t>
            </a:fld>
            <a:endParaRPr lang="en-GB"/>
          </a:p>
        </p:txBody>
      </p:sp>
      <p:sp>
        <p:nvSpPr>
          <p:cNvPr id="5" name="Footer Placeholder 4">
            <a:extLst>
              <a:ext uri="{FF2B5EF4-FFF2-40B4-BE49-F238E27FC236}">
                <a16:creationId xmlns:a16="http://schemas.microsoft.com/office/drawing/2014/main" id="{4BEC0710-75AD-5345-916E-6F3FFA1AB0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A7CF03-46C7-ED41-B68D-6D74A4449C7C}"/>
              </a:ext>
            </a:extLst>
          </p:cNvPr>
          <p:cNvSpPr>
            <a:spLocks noGrp="1"/>
          </p:cNvSpPr>
          <p:nvPr>
            <p:ph type="sldNum" sz="quarter" idx="12"/>
          </p:nvPr>
        </p:nvSpPr>
        <p:spPr/>
        <p:txBody>
          <a:bodyPr/>
          <a:lstStyle/>
          <a:p>
            <a:fld id="{38544472-922B-2A4C-A038-375EAC3C061E}" type="slidenum">
              <a:rPr lang="en-GB" smtClean="0"/>
              <a:t>‹#›</a:t>
            </a:fld>
            <a:endParaRPr lang="en-GB"/>
          </a:p>
        </p:txBody>
      </p:sp>
    </p:spTree>
    <p:extLst>
      <p:ext uri="{BB962C8B-B14F-4D97-AF65-F5344CB8AC3E}">
        <p14:creationId xmlns:p14="http://schemas.microsoft.com/office/powerpoint/2010/main" val="59184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6F942-63A7-1F4B-A307-E21BAAEAB7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DEC168-065B-0F46-A960-29A2E75DF4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F75E86-B819-654D-883F-A5354C0FD20D}"/>
              </a:ext>
            </a:extLst>
          </p:cNvPr>
          <p:cNvSpPr>
            <a:spLocks noGrp="1"/>
          </p:cNvSpPr>
          <p:nvPr>
            <p:ph type="dt" sz="half" idx="10"/>
          </p:nvPr>
        </p:nvSpPr>
        <p:spPr/>
        <p:txBody>
          <a:bodyPr/>
          <a:lstStyle/>
          <a:p>
            <a:fld id="{22FA0EA2-214A-9F4A-AB0A-3E71585623EF}" type="datetimeFigureOut">
              <a:rPr lang="en-GB" smtClean="0"/>
              <a:t>24/06/2020</a:t>
            </a:fld>
            <a:endParaRPr lang="en-GB"/>
          </a:p>
        </p:txBody>
      </p:sp>
      <p:sp>
        <p:nvSpPr>
          <p:cNvPr id="5" name="Footer Placeholder 4">
            <a:extLst>
              <a:ext uri="{FF2B5EF4-FFF2-40B4-BE49-F238E27FC236}">
                <a16:creationId xmlns:a16="http://schemas.microsoft.com/office/drawing/2014/main" id="{BFCDBF40-7AF5-D24C-94C4-87188DC91F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C08C28-FBF4-7440-8F89-A3BEDA95527E}"/>
              </a:ext>
            </a:extLst>
          </p:cNvPr>
          <p:cNvSpPr>
            <a:spLocks noGrp="1"/>
          </p:cNvSpPr>
          <p:nvPr>
            <p:ph type="sldNum" sz="quarter" idx="12"/>
          </p:nvPr>
        </p:nvSpPr>
        <p:spPr/>
        <p:txBody>
          <a:bodyPr/>
          <a:lstStyle/>
          <a:p>
            <a:fld id="{38544472-922B-2A4C-A038-375EAC3C061E}" type="slidenum">
              <a:rPr lang="en-GB" smtClean="0"/>
              <a:t>‹#›</a:t>
            </a:fld>
            <a:endParaRPr lang="en-GB"/>
          </a:p>
        </p:txBody>
      </p:sp>
    </p:spTree>
    <p:extLst>
      <p:ext uri="{BB962C8B-B14F-4D97-AF65-F5344CB8AC3E}">
        <p14:creationId xmlns:p14="http://schemas.microsoft.com/office/powerpoint/2010/main" val="61864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09E7A-4130-3346-9AEF-69E949E530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7B3AD1-91DB-8845-8758-FF143B3282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4B659-1ED4-D145-8FBF-11713F9BEDF2}"/>
              </a:ext>
            </a:extLst>
          </p:cNvPr>
          <p:cNvSpPr>
            <a:spLocks noGrp="1"/>
          </p:cNvSpPr>
          <p:nvPr>
            <p:ph type="dt" sz="half" idx="10"/>
          </p:nvPr>
        </p:nvSpPr>
        <p:spPr/>
        <p:txBody>
          <a:bodyPr/>
          <a:lstStyle/>
          <a:p>
            <a:fld id="{22FA0EA2-214A-9F4A-AB0A-3E71585623EF}" type="datetimeFigureOut">
              <a:rPr lang="en-GB" smtClean="0"/>
              <a:t>24/06/2020</a:t>
            </a:fld>
            <a:endParaRPr lang="en-GB"/>
          </a:p>
        </p:txBody>
      </p:sp>
      <p:sp>
        <p:nvSpPr>
          <p:cNvPr id="5" name="Footer Placeholder 4">
            <a:extLst>
              <a:ext uri="{FF2B5EF4-FFF2-40B4-BE49-F238E27FC236}">
                <a16:creationId xmlns:a16="http://schemas.microsoft.com/office/drawing/2014/main" id="{0C229738-85DB-4F4D-9988-6CBB800805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B450B1-CCA9-9C43-97F0-5E0F7514EDAC}"/>
              </a:ext>
            </a:extLst>
          </p:cNvPr>
          <p:cNvSpPr>
            <a:spLocks noGrp="1"/>
          </p:cNvSpPr>
          <p:nvPr>
            <p:ph type="sldNum" sz="quarter" idx="12"/>
          </p:nvPr>
        </p:nvSpPr>
        <p:spPr/>
        <p:txBody>
          <a:bodyPr/>
          <a:lstStyle/>
          <a:p>
            <a:fld id="{38544472-922B-2A4C-A038-375EAC3C061E}" type="slidenum">
              <a:rPr lang="en-GB" smtClean="0"/>
              <a:t>‹#›</a:t>
            </a:fld>
            <a:endParaRPr lang="en-GB"/>
          </a:p>
        </p:txBody>
      </p:sp>
    </p:spTree>
    <p:extLst>
      <p:ext uri="{BB962C8B-B14F-4D97-AF65-F5344CB8AC3E}">
        <p14:creationId xmlns:p14="http://schemas.microsoft.com/office/powerpoint/2010/main" val="434416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8894-4420-0E48-8395-122A0DBE96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38BC5D-6D57-734A-97BA-6D3BE267B8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E6576-49FE-6D4B-B1E9-52B33DEF978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851DA0A-F3EC-9445-AC21-59921B3EE40E}"/>
              </a:ext>
            </a:extLst>
          </p:cNvPr>
          <p:cNvSpPr>
            <a:spLocks noGrp="1"/>
          </p:cNvSpPr>
          <p:nvPr>
            <p:ph type="dt" sz="half" idx="10"/>
          </p:nvPr>
        </p:nvSpPr>
        <p:spPr/>
        <p:txBody>
          <a:bodyPr/>
          <a:lstStyle/>
          <a:p>
            <a:fld id="{22FA0EA2-214A-9F4A-AB0A-3E71585623EF}" type="datetimeFigureOut">
              <a:rPr lang="en-GB" smtClean="0"/>
              <a:t>24/06/2020</a:t>
            </a:fld>
            <a:endParaRPr lang="en-GB"/>
          </a:p>
        </p:txBody>
      </p:sp>
      <p:sp>
        <p:nvSpPr>
          <p:cNvPr id="6" name="Footer Placeholder 5">
            <a:extLst>
              <a:ext uri="{FF2B5EF4-FFF2-40B4-BE49-F238E27FC236}">
                <a16:creationId xmlns:a16="http://schemas.microsoft.com/office/drawing/2014/main" id="{16536A72-5B2F-6641-95B0-3C8839ED9E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37D1F6-BC77-2A44-A85A-A8E1A6D1F772}"/>
              </a:ext>
            </a:extLst>
          </p:cNvPr>
          <p:cNvSpPr>
            <a:spLocks noGrp="1"/>
          </p:cNvSpPr>
          <p:nvPr>
            <p:ph type="sldNum" sz="quarter" idx="12"/>
          </p:nvPr>
        </p:nvSpPr>
        <p:spPr/>
        <p:txBody>
          <a:bodyPr/>
          <a:lstStyle/>
          <a:p>
            <a:fld id="{38544472-922B-2A4C-A038-375EAC3C061E}" type="slidenum">
              <a:rPr lang="en-GB" smtClean="0"/>
              <a:t>‹#›</a:t>
            </a:fld>
            <a:endParaRPr lang="en-GB"/>
          </a:p>
        </p:txBody>
      </p:sp>
    </p:spTree>
    <p:extLst>
      <p:ext uri="{BB962C8B-B14F-4D97-AF65-F5344CB8AC3E}">
        <p14:creationId xmlns:p14="http://schemas.microsoft.com/office/powerpoint/2010/main" val="113872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0D38-7E6E-2A4E-9E8D-09739D5018D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94CCEA-0389-BE47-88FB-54094FDC80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CB4B2D-EC28-9146-8E23-AB75DB107CC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16ACEB-B0AB-4442-9F5C-7B1A46ADBC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936D13-98E2-0B45-879E-61B774D1FA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C85016-04C1-424A-934B-DAE09942460C}"/>
              </a:ext>
            </a:extLst>
          </p:cNvPr>
          <p:cNvSpPr>
            <a:spLocks noGrp="1"/>
          </p:cNvSpPr>
          <p:nvPr>
            <p:ph type="dt" sz="half" idx="10"/>
          </p:nvPr>
        </p:nvSpPr>
        <p:spPr/>
        <p:txBody>
          <a:bodyPr/>
          <a:lstStyle/>
          <a:p>
            <a:fld id="{22FA0EA2-214A-9F4A-AB0A-3E71585623EF}" type="datetimeFigureOut">
              <a:rPr lang="en-GB" smtClean="0"/>
              <a:t>24/06/2020</a:t>
            </a:fld>
            <a:endParaRPr lang="en-GB"/>
          </a:p>
        </p:txBody>
      </p:sp>
      <p:sp>
        <p:nvSpPr>
          <p:cNvPr id="8" name="Footer Placeholder 7">
            <a:extLst>
              <a:ext uri="{FF2B5EF4-FFF2-40B4-BE49-F238E27FC236}">
                <a16:creationId xmlns:a16="http://schemas.microsoft.com/office/drawing/2014/main" id="{43FE29A0-0493-574C-9BC4-350CE4CC625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B361AA-DAF2-1247-933C-5EAD48B5C63E}"/>
              </a:ext>
            </a:extLst>
          </p:cNvPr>
          <p:cNvSpPr>
            <a:spLocks noGrp="1"/>
          </p:cNvSpPr>
          <p:nvPr>
            <p:ph type="sldNum" sz="quarter" idx="12"/>
          </p:nvPr>
        </p:nvSpPr>
        <p:spPr/>
        <p:txBody>
          <a:bodyPr/>
          <a:lstStyle/>
          <a:p>
            <a:fld id="{38544472-922B-2A4C-A038-375EAC3C061E}" type="slidenum">
              <a:rPr lang="en-GB" smtClean="0"/>
              <a:t>‹#›</a:t>
            </a:fld>
            <a:endParaRPr lang="en-GB"/>
          </a:p>
        </p:txBody>
      </p:sp>
    </p:spTree>
    <p:extLst>
      <p:ext uri="{BB962C8B-B14F-4D97-AF65-F5344CB8AC3E}">
        <p14:creationId xmlns:p14="http://schemas.microsoft.com/office/powerpoint/2010/main" val="3712228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05615-C53E-004E-9173-CCB32ABA1B2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C7BE77-BC91-1747-B7E4-813E5C1A23AD}"/>
              </a:ext>
            </a:extLst>
          </p:cNvPr>
          <p:cNvSpPr>
            <a:spLocks noGrp="1"/>
          </p:cNvSpPr>
          <p:nvPr>
            <p:ph type="dt" sz="half" idx="10"/>
          </p:nvPr>
        </p:nvSpPr>
        <p:spPr/>
        <p:txBody>
          <a:bodyPr/>
          <a:lstStyle/>
          <a:p>
            <a:fld id="{22FA0EA2-214A-9F4A-AB0A-3E71585623EF}" type="datetimeFigureOut">
              <a:rPr lang="en-GB" smtClean="0"/>
              <a:t>24/06/2020</a:t>
            </a:fld>
            <a:endParaRPr lang="en-GB"/>
          </a:p>
        </p:txBody>
      </p:sp>
      <p:sp>
        <p:nvSpPr>
          <p:cNvPr id="4" name="Footer Placeholder 3">
            <a:extLst>
              <a:ext uri="{FF2B5EF4-FFF2-40B4-BE49-F238E27FC236}">
                <a16:creationId xmlns:a16="http://schemas.microsoft.com/office/drawing/2014/main" id="{D5BAFCBD-16C4-114E-B3AB-E4688FFBDAD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792B13-0EA7-204E-BB98-71A6BA8F9A59}"/>
              </a:ext>
            </a:extLst>
          </p:cNvPr>
          <p:cNvSpPr>
            <a:spLocks noGrp="1"/>
          </p:cNvSpPr>
          <p:nvPr>
            <p:ph type="sldNum" sz="quarter" idx="12"/>
          </p:nvPr>
        </p:nvSpPr>
        <p:spPr/>
        <p:txBody>
          <a:bodyPr/>
          <a:lstStyle/>
          <a:p>
            <a:fld id="{38544472-922B-2A4C-A038-375EAC3C061E}" type="slidenum">
              <a:rPr lang="en-GB" smtClean="0"/>
              <a:t>‹#›</a:t>
            </a:fld>
            <a:endParaRPr lang="en-GB"/>
          </a:p>
        </p:txBody>
      </p:sp>
    </p:spTree>
    <p:extLst>
      <p:ext uri="{BB962C8B-B14F-4D97-AF65-F5344CB8AC3E}">
        <p14:creationId xmlns:p14="http://schemas.microsoft.com/office/powerpoint/2010/main" val="95896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498148-DB01-2641-AA11-4ACC26F7D708}"/>
              </a:ext>
            </a:extLst>
          </p:cNvPr>
          <p:cNvSpPr>
            <a:spLocks noGrp="1"/>
          </p:cNvSpPr>
          <p:nvPr>
            <p:ph type="dt" sz="half" idx="10"/>
          </p:nvPr>
        </p:nvSpPr>
        <p:spPr/>
        <p:txBody>
          <a:bodyPr/>
          <a:lstStyle/>
          <a:p>
            <a:fld id="{22FA0EA2-214A-9F4A-AB0A-3E71585623EF}" type="datetimeFigureOut">
              <a:rPr lang="en-GB" smtClean="0"/>
              <a:t>24/06/2020</a:t>
            </a:fld>
            <a:endParaRPr lang="en-GB"/>
          </a:p>
        </p:txBody>
      </p:sp>
      <p:sp>
        <p:nvSpPr>
          <p:cNvPr id="3" name="Footer Placeholder 2">
            <a:extLst>
              <a:ext uri="{FF2B5EF4-FFF2-40B4-BE49-F238E27FC236}">
                <a16:creationId xmlns:a16="http://schemas.microsoft.com/office/drawing/2014/main" id="{320DE6D6-27CF-E24E-98BF-BCCBA8F09DF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2A78A3-CA18-6049-9500-5756FC5B872A}"/>
              </a:ext>
            </a:extLst>
          </p:cNvPr>
          <p:cNvSpPr>
            <a:spLocks noGrp="1"/>
          </p:cNvSpPr>
          <p:nvPr>
            <p:ph type="sldNum" sz="quarter" idx="12"/>
          </p:nvPr>
        </p:nvSpPr>
        <p:spPr/>
        <p:txBody>
          <a:bodyPr/>
          <a:lstStyle/>
          <a:p>
            <a:fld id="{38544472-922B-2A4C-A038-375EAC3C061E}" type="slidenum">
              <a:rPr lang="en-GB" smtClean="0"/>
              <a:t>‹#›</a:t>
            </a:fld>
            <a:endParaRPr lang="en-GB"/>
          </a:p>
        </p:txBody>
      </p:sp>
    </p:spTree>
    <p:extLst>
      <p:ext uri="{BB962C8B-B14F-4D97-AF65-F5344CB8AC3E}">
        <p14:creationId xmlns:p14="http://schemas.microsoft.com/office/powerpoint/2010/main" val="208229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DA37-9E7C-6E4D-BB63-3FE6FDFBB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FDD4907-867C-A44F-BBCE-0A43BEB4CF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D91D3A-AF57-5E4F-9AF7-8E141792E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0D40CC-31D4-CD46-9E5D-1B44A9E39419}"/>
              </a:ext>
            </a:extLst>
          </p:cNvPr>
          <p:cNvSpPr>
            <a:spLocks noGrp="1"/>
          </p:cNvSpPr>
          <p:nvPr>
            <p:ph type="dt" sz="half" idx="10"/>
          </p:nvPr>
        </p:nvSpPr>
        <p:spPr/>
        <p:txBody>
          <a:bodyPr/>
          <a:lstStyle/>
          <a:p>
            <a:fld id="{22FA0EA2-214A-9F4A-AB0A-3E71585623EF}" type="datetimeFigureOut">
              <a:rPr lang="en-GB" smtClean="0"/>
              <a:t>24/06/2020</a:t>
            </a:fld>
            <a:endParaRPr lang="en-GB"/>
          </a:p>
        </p:txBody>
      </p:sp>
      <p:sp>
        <p:nvSpPr>
          <p:cNvPr id="6" name="Footer Placeholder 5">
            <a:extLst>
              <a:ext uri="{FF2B5EF4-FFF2-40B4-BE49-F238E27FC236}">
                <a16:creationId xmlns:a16="http://schemas.microsoft.com/office/drawing/2014/main" id="{F284286A-E99A-874A-81D7-62C2A2E5A1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16A77F-C9A1-8C4B-88A5-923C5F30C55E}"/>
              </a:ext>
            </a:extLst>
          </p:cNvPr>
          <p:cNvSpPr>
            <a:spLocks noGrp="1"/>
          </p:cNvSpPr>
          <p:nvPr>
            <p:ph type="sldNum" sz="quarter" idx="12"/>
          </p:nvPr>
        </p:nvSpPr>
        <p:spPr/>
        <p:txBody>
          <a:bodyPr/>
          <a:lstStyle/>
          <a:p>
            <a:fld id="{38544472-922B-2A4C-A038-375EAC3C061E}" type="slidenum">
              <a:rPr lang="en-GB" smtClean="0"/>
              <a:t>‹#›</a:t>
            </a:fld>
            <a:endParaRPr lang="en-GB"/>
          </a:p>
        </p:txBody>
      </p:sp>
    </p:spTree>
    <p:extLst>
      <p:ext uri="{BB962C8B-B14F-4D97-AF65-F5344CB8AC3E}">
        <p14:creationId xmlns:p14="http://schemas.microsoft.com/office/powerpoint/2010/main" val="3403535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71BBF-9DB9-2846-9B2E-0CEA6042F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CC1EC0-600E-0C4F-AFF8-8C27533AC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F588D2-81F0-DE4E-994B-844B6DFDD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518290-BF41-BD4F-B622-B3918A1B31C0}"/>
              </a:ext>
            </a:extLst>
          </p:cNvPr>
          <p:cNvSpPr>
            <a:spLocks noGrp="1"/>
          </p:cNvSpPr>
          <p:nvPr>
            <p:ph type="dt" sz="half" idx="10"/>
          </p:nvPr>
        </p:nvSpPr>
        <p:spPr/>
        <p:txBody>
          <a:bodyPr/>
          <a:lstStyle/>
          <a:p>
            <a:fld id="{22FA0EA2-214A-9F4A-AB0A-3E71585623EF}" type="datetimeFigureOut">
              <a:rPr lang="en-GB" smtClean="0"/>
              <a:t>24/06/2020</a:t>
            </a:fld>
            <a:endParaRPr lang="en-GB"/>
          </a:p>
        </p:txBody>
      </p:sp>
      <p:sp>
        <p:nvSpPr>
          <p:cNvPr id="6" name="Footer Placeholder 5">
            <a:extLst>
              <a:ext uri="{FF2B5EF4-FFF2-40B4-BE49-F238E27FC236}">
                <a16:creationId xmlns:a16="http://schemas.microsoft.com/office/drawing/2014/main" id="{59D42E32-228C-9142-859F-1FBB3E3974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ED21B6-FE06-9147-960A-082520926C93}"/>
              </a:ext>
            </a:extLst>
          </p:cNvPr>
          <p:cNvSpPr>
            <a:spLocks noGrp="1"/>
          </p:cNvSpPr>
          <p:nvPr>
            <p:ph type="sldNum" sz="quarter" idx="12"/>
          </p:nvPr>
        </p:nvSpPr>
        <p:spPr/>
        <p:txBody>
          <a:bodyPr/>
          <a:lstStyle/>
          <a:p>
            <a:fld id="{38544472-922B-2A4C-A038-375EAC3C061E}" type="slidenum">
              <a:rPr lang="en-GB" smtClean="0"/>
              <a:t>‹#›</a:t>
            </a:fld>
            <a:endParaRPr lang="en-GB"/>
          </a:p>
        </p:txBody>
      </p:sp>
    </p:spTree>
    <p:extLst>
      <p:ext uri="{BB962C8B-B14F-4D97-AF65-F5344CB8AC3E}">
        <p14:creationId xmlns:p14="http://schemas.microsoft.com/office/powerpoint/2010/main" val="146312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017674-D23A-9E41-8BFB-B2384BC8AC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629C50-510A-E84D-8DCF-8048D96F9C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091689-73B6-B547-95AF-174E6BD864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A0EA2-214A-9F4A-AB0A-3E71585623EF}" type="datetimeFigureOut">
              <a:rPr lang="en-GB" smtClean="0"/>
              <a:t>24/06/2020</a:t>
            </a:fld>
            <a:endParaRPr lang="en-GB"/>
          </a:p>
        </p:txBody>
      </p:sp>
      <p:sp>
        <p:nvSpPr>
          <p:cNvPr id="5" name="Footer Placeholder 4">
            <a:extLst>
              <a:ext uri="{FF2B5EF4-FFF2-40B4-BE49-F238E27FC236}">
                <a16:creationId xmlns:a16="http://schemas.microsoft.com/office/drawing/2014/main" id="{8D2ECD34-8568-ED44-92D7-98559B6900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5D9B26-9C8D-6747-A150-DB89F9F5AF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44472-922B-2A4C-A038-375EAC3C061E}" type="slidenum">
              <a:rPr lang="en-GB" smtClean="0"/>
              <a:t>‹#›</a:t>
            </a:fld>
            <a:endParaRPr lang="en-GB"/>
          </a:p>
        </p:txBody>
      </p:sp>
    </p:spTree>
    <p:extLst>
      <p:ext uri="{BB962C8B-B14F-4D97-AF65-F5344CB8AC3E}">
        <p14:creationId xmlns:p14="http://schemas.microsoft.com/office/powerpoint/2010/main" val="2130490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primaryhomeworkhelp.co.uk/greece/athens" TargetMode="External"/><Relationship Id="rId7" Type="http://schemas.openxmlformats.org/officeDocument/2006/relationships/hyperlink" Target="http://www.ancientgreece.co.uk/sparta/home_set" TargetMode="External"/><Relationship Id="rId2" Type="http://schemas.openxmlformats.org/officeDocument/2006/relationships/hyperlink" Target="http://www.primaryhomeworkhelp.co.uk/greece/sparta" TargetMode="External"/><Relationship Id="rId1" Type="http://schemas.openxmlformats.org/officeDocument/2006/relationships/slideLayout" Target="../slideLayouts/slideLayout2.xml"/><Relationship Id="rId6" Type="http://schemas.openxmlformats.org/officeDocument/2006/relationships/hyperlink" Target="http://www.ducksters.com/history/ancient_greek_athens" TargetMode="External"/><Relationship Id="rId5" Type="http://schemas.openxmlformats.org/officeDocument/2006/relationships/hyperlink" Target="http://www.ducksters.com/history/ancient_greece/sparta" TargetMode="External"/><Relationship Id="rId4" Type="http://schemas.openxmlformats.org/officeDocument/2006/relationships/hyperlink" Target="http://www.dkfindout.com/uk/history/ancient-greec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A0FA7-DECA-9442-B8EF-61AAF633949D}"/>
              </a:ext>
            </a:extLst>
          </p:cNvPr>
          <p:cNvSpPr>
            <a:spLocks noGrp="1"/>
          </p:cNvSpPr>
          <p:nvPr>
            <p:ph type="ctrTitle"/>
          </p:nvPr>
        </p:nvSpPr>
        <p:spPr>
          <a:xfrm>
            <a:off x="1524000" y="548926"/>
            <a:ext cx="9144000" cy="706437"/>
          </a:xfrm>
        </p:spPr>
        <p:txBody>
          <a:bodyPr>
            <a:normAutofit fontScale="90000"/>
          </a:bodyPr>
          <a:lstStyle/>
          <a:p>
            <a:r>
              <a:rPr lang="en-GB" dirty="0"/>
              <a:t>Monday 22</a:t>
            </a:r>
            <a:r>
              <a:rPr lang="en-GB" baseline="30000" dirty="0"/>
              <a:t>nd</a:t>
            </a:r>
            <a:r>
              <a:rPr lang="en-GB" dirty="0"/>
              <a:t> June</a:t>
            </a:r>
          </a:p>
        </p:txBody>
      </p:sp>
      <p:sp>
        <p:nvSpPr>
          <p:cNvPr id="3" name="Subtitle 2">
            <a:extLst>
              <a:ext uri="{FF2B5EF4-FFF2-40B4-BE49-F238E27FC236}">
                <a16:creationId xmlns:a16="http://schemas.microsoft.com/office/drawing/2014/main" id="{0B6526BF-B739-5A45-B6F0-82A56993AF87}"/>
              </a:ext>
            </a:extLst>
          </p:cNvPr>
          <p:cNvSpPr>
            <a:spLocks noGrp="1"/>
          </p:cNvSpPr>
          <p:nvPr>
            <p:ph type="subTitle" idx="1"/>
          </p:nvPr>
        </p:nvSpPr>
        <p:spPr>
          <a:xfrm>
            <a:off x="511443" y="1255363"/>
            <a:ext cx="11220773" cy="5191932"/>
          </a:xfrm>
        </p:spPr>
        <p:txBody>
          <a:bodyPr>
            <a:normAutofit/>
          </a:bodyPr>
          <a:lstStyle/>
          <a:p>
            <a:r>
              <a:rPr lang="en-GB" dirty="0"/>
              <a:t>How many words can you make from these letters?</a:t>
            </a:r>
            <a:br>
              <a:rPr lang="en-GB" dirty="0"/>
            </a:br>
            <a:r>
              <a:rPr lang="en-GB" dirty="0"/>
              <a:t>All the letters together spell the name of a creature…</a:t>
            </a:r>
            <a:br>
              <a:rPr lang="en-GB" dirty="0"/>
            </a:br>
            <a:br>
              <a:rPr lang="en-GB" dirty="0"/>
            </a:br>
            <a:r>
              <a:rPr lang="en-GB" sz="6600" i="1" dirty="0">
                <a:latin typeface="Apple Color Emoji" pitchFamily="2" charset="0"/>
                <a:ea typeface="Apple Color Emoji" pitchFamily="2" charset="0"/>
                <a:cs typeface="Apple Chancery" panose="03020702040506060504" pitchFamily="66" charset="-79"/>
              </a:rPr>
              <a:t>p  s  p  h  o</a:t>
            </a:r>
          </a:p>
          <a:p>
            <a:endParaRPr lang="en-GB" sz="2000" i="1" dirty="0">
              <a:latin typeface="Apple Color Emoji" pitchFamily="2" charset="0"/>
              <a:ea typeface="Apple Color Emoji" pitchFamily="2" charset="0"/>
              <a:cs typeface="Apple Chancery" panose="03020702040506060504" pitchFamily="66" charset="-79"/>
            </a:endParaRPr>
          </a:p>
          <a:p>
            <a:r>
              <a:rPr lang="en-GB" sz="6600" i="1" dirty="0">
                <a:latin typeface="Apple Color Emoji" pitchFamily="2" charset="0"/>
                <a:ea typeface="Apple Color Emoji" pitchFamily="2" charset="0"/>
                <a:cs typeface="Apple Chancery" panose="03020702040506060504" pitchFamily="66" charset="-79"/>
              </a:rPr>
              <a:t>m  </a:t>
            </a:r>
            <a:r>
              <a:rPr lang="en-GB" sz="6600" i="1" dirty="0" err="1">
                <a:latin typeface="Apple Color Emoji" pitchFamily="2" charset="0"/>
                <a:ea typeface="Apple Color Emoji" pitchFamily="2" charset="0"/>
                <a:cs typeface="Apple Chancery" panose="03020702040506060504" pitchFamily="66" charset="-79"/>
              </a:rPr>
              <a:t>i</a:t>
            </a:r>
            <a:r>
              <a:rPr lang="en-GB" sz="6600" i="1" dirty="0">
                <a:latin typeface="Apple Color Emoji" pitchFamily="2" charset="0"/>
                <a:ea typeface="Apple Color Emoji" pitchFamily="2" charset="0"/>
                <a:cs typeface="Apple Chancery" panose="03020702040506060504" pitchFamily="66" charset="-79"/>
              </a:rPr>
              <a:t>  u  a  c</a:t>
            </a:r>
          </a:p>
          <a:p>
            <a:endParaRPr lang="en-GB" sz="2000" i="1" dirty="0">
              <a:latin typeface="Apple Color Emoji" pitchFamily="2" charset="0"/>
              <a:ea typeface="Apple Color Emoji" pitchFamily="2" charset="0"/>
              <a:cs typeface="Apple Chancery" panose="03020702040506060504" pitchFamily="66" charset="-79"/>
            </a:endParaRPr>
          </a:p>
          <a:p>
            <a:r>
              <a:rPr lang="en-GB" sz="6600" i="1" dirty="0">
                <a:latin typeface="Apple Color Emoji" pitchFamily="2" charset="0"/>
                <a:ea typeface="Apple Color Emoji" pitchFamily="2" charset="0"/>
                <a:cs typeface="Apple Chancery" panose="03020702040506060504" pitchFamily="66" charset="-79"/>
              </a:rPr>
              <a:t>p</a:t>
            </a:r>
          </a:p>
          <a:p>
            <a:endParaRPr lang="en-GB" dirty="0"/>
          </a:p>
        </p:txBody>
      </p:sp>
    </p:spTree>
    <p:extLst>
      <p:ext uri="{BB962C8B-B14F-4D97-AF65-F5344CB8AC3E}">
        <p14:creationId xmlns:p14="http://schemas.microsoft.com/office/powerpoint/2010/main" val="2935446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A5066-070D-6549-82F7-8E71BC1C402E}"/>
              </a:ext>
            </a:extLst>
          </p:cNvPr>
          <p:cNvSpPr txBox="1"/>
          <p:nvPr/>
        </p:nvSpPr>
        <p:spPr>
          <a:xfrm>
            <a:off x="331956" y="230341"/>
            <a:ext cx="11512714" cy="5324535"/>
          </a:xfrm>
          <a:prstGeom prst="rect">
            <a:avLst/>
          </a:prstGeom>
          <a:noFill/>
        </p:spPr>
        <p:txBody>
          <a:bodyPr wrap="square" rtlCol="0">
            <a:spAutoFit/>
          </a:bodyPr>
          <a:lstStyle/>
          <a:p>
            <a:r>
              <a:rPr lang="en-GB" sz="4800" dirty="0">
                <a:latin typeface="Comic Sans MS" panose="030F0902030302020204" pitchFamily="66" charset="0"/>
              </a:rPr>
              <a:t>Tuesday 23</a:t>
            </a:r>
            <a:r>
              <a:rPr lang="en-GB" sz="4800" baseline="30000" dirty="0">
                <a:latin typeface="Comic Sans MS" panose="030F0902030302020204" pitchFamily="66" charset="0"/>
              </a:rPr>
              <a:t>rd</a:t>
            </a:r>
            <a:r>
              <a:rPr lang="en-GB" sz="4800" dirty="0">
                <a:latin typeface="Comic Sans MS" panose="030F0902030302020204" pitchFamily="66" charset="0"/>
              </a:rPr>
              <a:t> June</a:t>
            </a:r>
          </a:p>
          <a:p>
            <a:r>
              <a:rPr lang="en-GB" sz="4800" dirty="0">
                <a:solidFill>
                  <a:srgbClr val="00B050"/>
                </a:solidFill>
                <a:latin typeface="Comic Sans MS" panose="030F0902030302020204" pitchFamily="66" charset="0"/>
              </a:rPr>
              <a:t>To be successful: </a:t>
            </a:r>
            <a:r>
              <a:rPr lang="en-GB" sz="4000" dirty="0">
                <a:latin typeface="Comic Sans MS" panose="030F0902030302020204" pitchFamily="66" charset="0"/>
              </a:rPr>
              <a:t>(Opening and Build up)</a:t>
            </a:r>
          </a:p>
          <a:p>
            <a:pPr marL="342900" indent="-342900">
              <a:buFont typeface="Arial" panose="020B0604020202020204" pitchFamily="34" charset="0"/>
              <a:buChar char="•"/>
            </a:pPr>
            <a:endParaRPr lang="en-GB" sz="2000" dirty="0">
              <a:solidFill>
                <a:srgbClr val="00B050"/>
              </a:solidFill>
              <a:latin typeface="Comic Sans MS" panose="030F0902030302020204" pitchFamily="66" charset="0"/>
            </a:endParaRPr>
          </a:p>
          <a:p>
            <a:pPr marL="342900" indent="-342900">
              <a:buFont typeface="Arial" panose="020B0604020202020204" pitchFamily="34" charset="0"/>
              <a:buChar char="•"/>
            </a:pPr>
            <a:r>
              <a:rPr lang="en-GB" sz="3200" dirty="0">
                <a:latin typeface="Comic Sans MS" panose="030F0902030302020204" pitchFamily="66" charset="0"/>
              </a:rPr>
              <a:t>Include speech. (There must be a valid reason for the talking – it must advance the action!)</a:t>
            </a:r>
          </a:p>
          <a:p>
            <a:pPr marL="342900" indent="-342900">
              <a:buFont typeface="Arial" panose="020B0604020202020204" pitchFamily="34" charset="0"/>
              <a:buChar char="•"/>
            </a:pPr>
            <a:r>
              <a:rPr lang="en-GB" sz="3200" dirty="0">
                <a:latin typeface="Comic Sans MS" panose="030F0902030302020204" pitchFamily="66" charset="0"/>
              </a:rPr>
              <a:t>Punctuate speech accurately (including commas).</a:t>
            </a:r>
          </a:p>
          <a:p>
            <a:pPr marL="342900" indent="-342900">
              <a:buFont typeface="Arial" panose="020B0604020202020204" pitchFamily="34" charset="0"/>
              <a:buChar char="•"/>
            </a:pPr>
            <a:r>
              <a:rPr lang="en-GB" sz="3200" dirty="0">
                <a:latin typeface="Comic Sans MS" panose="030F0902030302020204" pitchFamily="66" charset="0"/>
              </a:rPr>
              <a:t>Write consistently in the past tense.</a:t>
            </a:r>
          </a:p>
          <a:p>
            <a:pPr marL="342900" indent="-342900">
              <a:buFont typeface="Arial" panose="020B0604020202020204" pitchFamily="34" charset="0"/>
              <a:buChar char="•"/>
            </a:pPr>
            <a:r>
              <a:rPr lang="en-GB" sz="3200" dirty="0">
                <a:latin typeface="Comic Sans MS" panose="030F0902030302020204" pitchFamily="66" charset="0"/>
              </a:rPr>
              <a:t>Write in paragraphs.</a:t>
            </a:r>
          </a:p>
          <a:p>
            <a:pPr marL="342900" indent="-342900">
              <a:buFont typeface="Arial" panose="020B0604020202020204" pitchFamily="34" charset="0"/>
              <a:buChar char="•"/>
            </a:pPr>
            <a:r>
              <a:rPr lang="en-GB" sz="3200" dirty="0">
                <a:latin typeface="Comic Sans MS" panose="030F0902030302020204" pitchFamily="66" charset="0"/>
              </a:rPr>
              <a:t>Include at least 4 expanded noun phrases.</a:t>
            </a:r>
          </a:p>
          <a:p>
            <a:pPr marL="342900" indent="-342900">
              <a:buFont typeface="Arial" panose="020B0604020202020204" pitchFamily="34" charset="0"/>
              <a:buChar char="•"/>
            </a:pPr>
            <a:r>
              <a:rPr lang="en-GB" sz="3200" dirty="0">
                <a:latin typeface="Comic Sans MS" panose="030F0902030302020204" pitchFamily="66" charset="0"/>
              </a:rPr>
              <a:t>Include one simile.</a:t>
            </a:r>
          </a:p>
        </p:txBody>
      </p:sp>
    </p:spTree>
    <p:extLst>
      <p:ext uri="{BB962C8B-B14F-4D97-AF65-F5344CB8AC3E}">
        <p14:creationId xmlns:p14="http://schemas.microsoft.com/office/powerpoint/2010/main" val="2608516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D4EB8E-9FB7-C74C-816B-758664D00B49}"/>
              </a:ext>
            </a:extLst>
          </p:cNvPr>
          <p:cNvSpPr txBox="1"/>
          <p:nvPr/>
        </p:nvSpPr>
        <p:spPr>
          <a:xfrm>
            <a:off x="497542" y="470647"/>
            <a:ext cx="11295530" cy="6001643"/>
          </a:xfrm>
          <a:prstGeom prst="rect">
            <a:avLst/>
          </a:prstGeom>
          <a:noFill/>
        </p:spPr>
        <p:txBody>
          <a:bodyPr wrap="square" rtlCol="0">
            <a:spAutoFit/>
          </a:bodyPr>
          <a:lstStyle/>
          <a:p>
            <a:r>
              <a:rPr lang="en-GB" sz="2400" dirty="0">
                <a:latin typeface="Comic Sans MS" panose="030F0902030302020204" pitchFamily="66" charset="0"/>
              </a:rPr>
              <a:t>Hercules stared ashamedly at the ground. On their weekly visit to the marketplace with his father, Hercules had caused another incident. His father looked at him with a mixture of disappointment and love. Hercules loved helping his father with the market run, but struggled to keep his phenomenal strength under control. All the market traders were shouting irritably. Hercules’ father turned the cart around and began the long, tiresome journey home to the farm.</a:t>
            </a:r>
          </a:p>
          <a:p>
            <a:r>
              <a:rPr lang="en-GB" sz="2400" dirty="0">
                <a:latin typeface="Comic Sans MS" panose="030F0902030302020204" pitchFamily="66" charset="0"/>
              </a:rPr>
              <a:t>“Hercules… I have something important I need to tell you,” his father said reluctantly. ”Eighteen years ago, your mother and I, were walking through the gorge when we heard a baby crying. It was you. You had a medallion around your neck. It displayed the symbol of Mount Olympus.” Hercules’ father paused, waiting for his son to take in the news. “I… I’m not sure I understand,” Hercules replied.</a:t>
            </a:r>
          </a:p>
          <a:p>
            <a:r>
              <a:rPr lang="en-GB" sz="2400" dirty="0">
                <a:latin typeface="Comic Sans MS" panose="030F0902030302020204" pitchFamily="66" charset="0"/>
              </a:rPr>
              <a:t>“Nor do I and your mother fully,” his dad explained. ”But we thought it was about time you found the answers for yourself.”</a:t>
            </a:r>
          </a:p>
          <a:p>
            <a:r>
              <a:rPr lang="en-GB" sz="2400" dirty="0">
                <a:latin typeface="Comic Sans MS" panose="030F0902030302020204" pitchFamily="66" charset="0"/>
              </a:rPr>
              <a:t>With that, Hercules left the next morning, looking for an explanation.</a:t>
            </a:r>
          </a:p>
        </p:txBody>
      </p:sp>
    </p:spTree>
    <p:extLst>
      <p:ext uri="{BB962C8B-B14F-4D97-AF65-F5344CB8AC3E}">
        <p14:creationId xmlns:p14="http://schemas.microsoft.com/office/powerpoint/2010/main" val="1756534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8AF473-DC3A-1443-848A-98C6550F3D05}"/>
              </a:ext>
            </a:extLst>
          </p:cNvPr>
          <p:cNvSpPr txBox="1"/>
          <p:nvPr/>
        </p:nvSpPr>
        <p:spPr>
          <a:xfrm>
            <a:off x="297710" y="276446"/>
            <a:ext cx="3700131" cy="1077218"/>
          </a:xfrm>
          <a:prstGeom prst="rect">
            <a:avLst/>
          </a:prstGeom>
          <a:noFill/>
        </p:spPr>
        <p:txBody>
          <a:bodyPr wrap="square" rtlCol="0">
            <a:spAutoFit/>
          </a:bodyPr>
          <a:lstStyle/>
          <a:p>
            <a:r>
              <a:rPr lang="en-GB" sz="3200" dirty="0"/>
              <a:t>Wednesday 24</a:t>
            </a:r>
            <a:r>
              <a:rPr lang="en-GB" sz="3200" baseline="30000" dirty="0"/>
              <a:t>th</a:t>
            </a:r>
            <a:r>
              <a:rPr lang="en-GB" sz="3200" dirty="0"/>
              <a:t> June</a:t>
            </a:r>
          </a:p>
          <a:p>
            <a:r>
              <a:rPr lang="en-GB" sz="3200" dirty="0"/>
              <a:t>24.6.20</a:t>
            </a:r>
          </a:p>
        </p:txBody>
      </p:sp>
      <p:pic>
        <p:nvPicPr>
          <p:cNvPr id="3" name="Picture 2">
            <a:extLst>
              <a:ext uri="{FF2B5EF4-FFF2-40B4-BE49-F238E27FC236}">
                <a16:creationId xmlns:a16="http://schemas.microsoft.com/office/drawing/2014/main" id="{7D2E177A-E9FC-8F41-95AE-524D68636C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04837" y="276446"/>
            <a:ext cx="5195777" cy="6226070"/>
          </a:xfrm>
          <a:prstGeom prst="rect">
            <a:avLst/>
          </a:prstGeom>
        </p:spPr>
      </p:pic>
      <p:sp>
        <p:nvSpPr>
          <p:cNvPr id="4" name="TextBox 3">
            <a:extLst>
              <a:ext uri="{FF2B5EF4-FFF2-40B4-BE49-F238E27FC236}">
                <a16:creationId xmlns:a16="http://schemas.microsoft.com/office/drawing/2014/main" id="{7FEB6DB9-E336-A542-8BAD-10F105B7E038}"/>
              </a:ext>
            </a:extLst>
          </p:cNvPr>
          <p:cNvSpPr txBox="1"/>
          <p:nvPr/>
        </p:nvSpPr>
        <p:spPr>
          <a:xfrm>
            <a:off x="297710" y="1531088"/>
            <a:ext cx="5699053" cy="5447645"/>
          </a:xfrm>
          <a:prstGeom prst="rect">
            <a:avLst/>
          </a:prstGeom>
          <a:noFill/>
        </p:spPr>
        <p:txBody>
          <a:bodyPr wrap="square" rtlCol="0">
            <a:spAutoFit/>
          </a:bodyPr>
          <a:lstStyle/>
          <a:p>
            <a:r>
              <a:rPr lang="en-GB" sz="2000" dirty="0">
                <a:latin typeface="Comic Sans MS" panose="030F0902030302020204" pitchFamily="66" charset="0"/>
              </a:rPr>
              <a:t>Check your opening and build up from yesterday includes all these things.</a:t>
            </a:r>
          </a:p>
          <a:p>
            <a:r>
              <a:rPr lang="en-GB" sz="2000" dirty="0">
                <a:solidFill>
                  <a:srgbClr val="00B050"/>
                </a:solidFill>
                <a:latin typeface="Comic Sans MS" panose="030F0902030302020204" pitchFamily="66" charset="0"/>
              </a:rPr>
              <a:t>To be successful:</a:t>
            </a:r>
            <a:endParaRPr lang="en-GB" sz="2000" dirty="0">
              <a:latin typeface="Comic Sans MS" panose="030F0902030302020204" pitchFamily="66" charset="0"/>
            </a:endParaRPr>
          </a:p>
          <a:p>
            <a:pPr marL="342900" indent="-342900">
              <a:buFont typeface="Arial" panose="020B0604020202020204" pitchFamily="34" charset="0"/>
              <a:buChar char="•"/>
            </a:pPr>
            <a:endParaRPr lang="en-GB" sz="1200" dirty="0">
              <a:solidFill>
                <a:srgbClr val="00B050"/>
              </a:solidFill>
              <a:latin typeface="Comic Sans MS" panose="030F0902030302020204" pitchFamily="66" charset="0"/>
            </a:endParaRPr>
          </a:p>
          <a:p>
            <a:pPr marL="342900" indent="-342900">
              <a:buFont typeface="Arial" panose="020B0604020202020204" pitchFamily="34" charset="0"/>
              <a:buChar char="•"/>
            </a:pPr>
            <a:r>
              <a:rPr lang="en-GB" sz="2400" dirty="0">
                <a:latin typeface="Comic Sans MS" panose="030F0902030302020204" pitchFamily="66" charset="0"/>
              </a:rPr>
              <a:t>Include speech. (There must be a valid reason for the talking – it must advance the action!)</a:t>
            </a:r>
          </a:p>
          <a:p>
            <a:pPr marL="342900" indent="-342900">
              <a:buFont typeface="Arial" panose="020B0604020202020204" pitchFamily="34" charset="0"/>
              <a:buChar char="•"/>
            </a:pPr>
            <a:r>
              <a:rPr lang="en-GB" sz="2400" dirty="0">
                <a:latin typeface="Comic Sans MS" panose="030F0902030302020204" pitchFamily="66" charset="0"/>
              </a:rPr>
              <a:t>Punctuate speech accurately (including commas).</a:t>
            </a:r>
          </a:p>
          <a:p>
            <a:pPr marL="342900" indent="-342900">
              <a:buFont typeface="Arial" panose="020B0604020202020204" pitchFamily="34" charset="0"/>
              <a:buChar char="•"/>
            </a:pPr>
            <a:r>
              <a:rPr lang="en-GB" sz="2400" dirty="0">
                <a:latin typeface="Comic Sans MS" panose="030F0902030302020204" pitchFamily="66" charset="0"/>
              </a:rPr>
              <a:t>Write consistently in the past tense.</a:t>
            </a:r>
          </a:p>
          <a:p>
            <a:pPr marL="342900" indent="-342900">
              <a:buFont typeface="Arial" panose="020B0604020202020204" pitchFamily="34" charset="0"/>
              <a:buChar char="•"/>
            </a:pPr>
            <a:r>
              <a:rPr lang="en-GB" sz="2400" dirty="0">
                <a:latin typeface="Comic Sans MS" panose="030F0902030302020204" pitchFamily="66" charset="0"/>
              </a:rPr>
              <a:t>Write in paragraphs.</a:t>
            </a:r>
          </a:p>
          <a:p>
            <a:pPr marL="342900" indent="-342900">
              <a:buFont typeface="Arial" panose="020B0604020202020204" pitchFamily="34" charset="0"/>
              <a:buChar char="•"/>
            </a:pPr>
            <a:r>
              <a:rPr lang="en-GB" sz="2400" dirty="0">
                <a:latin typeface="Comic Sans MS" panose="030F0902030302020204" pitchFamily="66" charset="0"/>
              </a:rPr>
              <a:t>Include at least 4 expanded noun phrases.</a:t>
            </a:r>
          </a:p>
          <a:p>
            <a:pPr marL="342900" indent="-342900">
              <a:buFont typeface="Arial" panose="020B0604020202020204" pitchFamily="34" charset="0"/>
              <a:buChar char="•"/>
            </a:pPr>
            <a:r>
              <a:rPr lang="en-GB" sz="2400" dirty="0">
                <a:latin typeface="Comic Sans MS" panose="030F0902030302020204" pitchFamily="66" charset="0"/>
              </a:rPr>
              <a:t>Include one simile.</a:t>
            </a:r>
          </a:p>
        </p:txBody>
      </p:sp>
    </p:spTree>
    <p:extLst>
      <p:ext uri="{BB962C8B-B14F-4D97-AF65-F5344CB8AC3E}">
        <p14:creationId xmlns:p14="http://schemas.microsoft.com/office/powerpoint/2010/main" val="414615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07A895-54D6-154D-97D6-48BDD968F0AD}"/>
              </a:ext>
            </a:extLst>
          </p:cNvPr>
          <p:cNvPicPr>
            <a:picLocks noChangeAspect="1"/>
          </p:cNvPicPr>
          <p:nvPr/>
        </p:nvPicPr>
        <p:blipFill>
          <a:blip r:embed="rId2"/>
          <a:stretch>
            <a:fillRect/>
          </a:stretch>
        </p:blipFill>
        <p:spPr>
          <a:xfrm>
            <a:off x="1416887" y="0"/>
            <a:ext cx="5128559" cy="6580894"/>
          </a:xfrm>
          <a:prstGeom prst="rect">
            <a:avLst/>
          </a:prstGeom>
        </p:spPr>
      </p:pic>
      <p:cxnSp>
        <p:nvCxnSpPr>
          <p:cNvPr id="4" name="Straight Connector 3">
            <a:extLst>
              <a:ext uri="{FF2B5EF4-FFF2-40B4-BE49-F238E27FC236}">
                <a16:creationId xmlns:a16="http://schemas.microsoft.com/office/drawing/2014/main" id="{475D283D-CE9F-1A4B-B1BE-AFC8752BBB20}"/>
              </a:ext>
            </a:extLst>
          </p:cNvPr>
          <p:cNvCxnSpPr/>
          <p:nvPr/>
        </p:nvCxnSpPr>
        <p:spPr>
          <a:xfrm>
            <a:off x="8625016" y="296562"/>
            <a:ext cx="0" cy="6178379"/>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BF942D9-DB1A-4544-ABDC-6B71AD60776D}"/>
              </a:ext>
            </a:extLst>
          </p:cNvPr>
          <p:cNvCxnSpPr/>
          <p:nvPr/>
        </p:nvCxnSpPr>
        <p:spPr>
          <a:xfrm>
            <a:off x="8464378" y="3188043"/>
            <a:ext cx="3459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6EE39C2-D26E-9D44-941D-F54F55B38796}"/>
              </a:ext>
            </a:extLst>
          </p:cNvPr>
          <p:cNvCxnSpPr/>
          <p:nvPr/>
        </p:nvCxnSpPr>
        <p:spPr>
          <a:xfrm>
            <a:off x="8452021" y="1647568"/>
            <a:ext cx="3459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2146C65-709E-3244-B95D-5936357AF040}"/>
              </a:ext>
            </a:extLst>
          </p:cNvPr>
          <p:cNvCxnSpPr/>
          <p:nvPr/>
        </p:nvCxnSpPr>
        <p:spPr>
          <a:xfrm>
            <a:off x="8452021" y="959708"/>
            <a:ext cx="3459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3CE498C-239B-5D44-81EC-DC177E21340D}"/>
              </a:ext>
            </a:extLst>
          </p:cNvPr>
          <p:cNvCxnSpPr/>
          <p:nvPr/>
        </p:nvCxnSpPr>
        <p:spPr>
          <a:xfrm>
            <a:off x="8464378" y="3970638"/>
            <a:ext cx="3459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9108332-DAFE-1148-82F0-1DF24AF6C046}"/>
              </a:ext>
            </a:extLst>
          </p:cNvPr>
          <p:cNvCxnSpPr/>
          <p:nvPr/>
        </p:nvCxnSpPr>
        <p:spPr>
          <a:xfrm>
            <a:off x="8452021" y="4798541"/>
            <a:ext cx="3459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B38CE9-29C9-F048-A4EE-266629A224DE}"/>
              </a:ext>
            </a:extLst>
          </p:cNvPr>
          <p:cNvCxnSpPr/>
          <p:nvPr/>
        </p:nvCxnSpPr>
        <p:spPr>
          <a:xfrm>
            <a:off x="8464378" y="5593492"/>
            <a:ext cx="3459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237ED3-501E-9048-AA19-9441FAA80348}"/>
              </a:ext>
            </a:extLst>
          </p:cNvPr>
          <p:cNvCxnSpPr/>
          <p:nvPr/>
        </p:nvCxnSpPr>
        <p:spPr>
          <a:xfrm>
            <a:off x="8452021" y="2372497"/>
            <a:ext cx="34599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5DAE864-5E3E-9244-A055-B04A176CBAB2}"/>
              </a:ext>
            </a:extLst>
          </p:cNvPr>
          <p:cNvSpPr txBox="1"/>
          <p:nvPr/>
        </p:nvSpPr>
        <p:spPr>
          <a:xfrm>
            <a:off x="8971006" y="3016419"/>
            <a:ext cx="418704" cy="369332"/>
          </a:xfrm>
          <a:prstGeom prst="rect">
            <a:avLst/>
          </a:prstGeom>
          <a:noFill/>
        </p:spPr>
        <p:txBody>
          <a:bodyPr wrap="none" rtlCol="0">
            <a:spAutoFit/>
          </a:bodyPr>
          <a:lstStyle/>
          <a:p>
            <a:r>
              <a:rPr lang="en-GB" dirty="0"/>
              <a:t>£0</a:t>
            </a:r>
          </a:p>
        </p:txBody>
      </p:sp>
      <p:sp>
        <p:nvSpPr>
          <p:cNvPr id="14" name="TextBox 13">
            <a:extLst>
              <a:ext uri="{FF2B5EF4-FFF2-40B4-BE49-F238E27FC236}">
                <a16:creationId xmlns:a16="http://schemas.microsoft.com/office/drawing/2014/main" id="{A863E83A-E69A-BD48-9D6A-6C33FBE35C65}"/>
              </a:ext>
            </a:extLst>
          </p:cNvPr>
          <p:cNvSpPr txBox="1"/>
          <p:nvPr/>
        </p:nvSpPr>
        <p:spPr>
          <a:xfrm>
            <a:off x="8958649" y="2187831"/>
            <a:ext cx="652743" cy="369332"/>
          </a:xfrm>
          <a:prstGeom prst="rect">
            <a:avLst/>
          </a:prstGeom>
          <a:noFill/>
        </p:spPr>
        <p:txBody>
          <a:bodyPr wrap="none" rtlCol="0">
            <a:spAutoFit/>
          </a:bodyPr>
          <a:lstStyle/>
          <a:p>
            <a:r>
              <a:rPr lang="en-GB" dirty="0"/>
              <a:t>£100</a:t>
            </a:r>
          </a:p>
        </p:txBody>
      </p:sp>
      <p:sp>
        <p:nvSpPr>
          <p:cNvPr id="15" name="TextBox 14">
            <a:extLst>
              <a:ext uri="{FF2B5EF4-FFF2-40B4-BE49-F238E27FC236}">
                <a16:creationId xmlns:a16="http://schemas.microsoft.com/office/drawing/2014/main" id="{977C7D14-E6BC-E14F-BAEB-0852622D0599}"/>
              </a:ext>
            </a:extLst>
          </p:cNvPr>
          <p:cNvSpPr txBox="1"/>
          <p:nvPr/>
        </p:nvSpPr>
        <p:spPr>
          <a:xfrm>
            <a:off x="8958648" y="1462902"/>
            <a:ext cx="652743" cy="369332"/>
          </a:xfrm>
          <a:prstGeom prst="rect">
            <a:avLst/>
          </a:prstGeom>
          <a:noFill/>
        </p:spPr>
        <p:txBody>
          <a:bodyPr wrap="none" rtlCol="0">
            <a:spAutoFit/>
          </a:bodyPr>
          <a:lstStyle/>
          <a:p>
            <a:r>
              <a:rPr lang="en-GB" dirty="0"/>
              <a:t>£200</a:t>
            </a:r>
          </a:p>
        </p:txBody>
      </p:sp>
      <p:sp>
        <p:nvSpPr>
          <p:cNvPr id="16" name="TextBox 15">
            <a:extLst>
              <a:ext uri="{FF2B5EF4-FFF2-40B4-BE49-F238E27FC236}">
                <a16:creationId xmlns:a16="http://schemas.microsoft.com/office/drawing/2014/main" id="{23DA15BF-CCC6-B544-8E20-2E941C62DDAA}"/>
              </a:ext>
            </a:extLst>
          </p:cNvPr>
          <p:cNvSpPr txBox="1"/>
          <p:nvPr/>
        </p:nvSpPr>
        <p:spPr>
          <a:xfrm>
            <a:off x="8944125" y="775042"/>
            <a:ext cx="652743" cy="369332"/>
          </a:xfrm>
          <a:prstGeom prst="rect">
            <a:avLst/>
          </a:prstGeom>
          <a:noFill/>
        </p:spPr>
        <p:txBody>
          <a:bodyPr wrap="none" rtlCol="0">
            <a:spAutoFit/>
          </a:bodyPr>
          <a:lstStyle/>
          <a:p>
            <a:r>
              <a:rPr lang="en-GB" dirty="0"/>
              <a:t>£300</a:t>
            </a:r>
          </a:p>
        </p:txBody>
      </p:sp>
      <p:sp>
        <p:nvSpPr>
          <p:cNvPr id="17" name="TextBox 16">
            <a:extLst>
              <a:ext uri="{FF2B5EF4-FFF2-40B4-BE49-F238E27FC236}">
                <a16:creationId xmlns:a16="http://schemas.microsoft.com/office/drawing/2014/main" id="{4DFD52A4-25E2-5345-854F-D49BAF535762}"/>
              </a:ext>
            </a:extLst>
          </p:cNvPr>
          <p:cNvSpPr txBox="1"/>
          <p:nvPr/>
        </p:nvSpPr>
        <p:spPr>
          <a:xfrm>
            <a:off x="8931770" y="3785972"/>
            <a:ext cx="776175" cy="369332"/>
          </a:xfrm>
          <a:prstGeom prst="rect">
            <a:avLst/>
          </a:prstGeom>
          <a:noFill/>
        </p:spPr>
        <p:txBody>
          <a:bodyPr wrap="none" rtlCol="0">
            <a:spAutoFit/>
          </a:bodyPr>
          <a:lstStyle/>
          <a:p>
            <a:r>
              <a:rPr lang="en-GB" dirty="0"/>
              <a:t>- £100</a:t>
            </a:r>
          </a:p>
        </p:txBody>
      </p:sp>
      <p:sp>
        <p:nvSpPr>
          <p:cNvPr id="18" name="TextBox 17">
            <a:extLst>
              <a:ext uri="{FF2B5EF4-FFF2-40B4-BE49-F238E27FC236}">
                <a16:creationId xmlns:a16="http://schemas.microsoft.com/office/drawing/2014/main" id="{5F730AE0-6C74-CD40-AEED-7EF2A65044B3}"/>
              </a:ext>
            </a:extLst>
          </p:cNvPr>
          <p:cNvSpPr txBox="1"/>
          <p:nvPr/>
        </p:nvSpPr>
        <p:spPr>
          <a:xfrm>
            <a:off x="8896931" y="4614560"/>
            <a:ext cx="776175" cy="369332"/>
          </a:xfrm>
          <a:prstGeom prst="rect">
            <a:avLst/>
          </a:prstGeom>
          <a:noFill/>
        </p:spPr>
        <p:txBody>
          <a:bodyPr wrap="none" rtlCol="0">
            <a:spAutoFit/>
          </a:bodyPr>
          <a:lstStyle/>
          <a:p>
            <a:r>
              <a:rPr lang="en-GB" dirty="0"/>
              <a:t>- £200</a:t>
            </a:r>
          </a:p>
        </p:txBody>
      </p:sp>
      <p:sp>
        <p:nvSpPr>
          <p:cNvPr id="19" name="TextBox 18">
            <a:extLst>
              <a:ext uri="{FF2B5EF4-FFF2-40B4-BE49-F238E27FC236}">
                <a16:creationId xmlns:a16="http://schemas.microsoft.com/office/drawing/2014/main" id="{8EE9393C-25E0-6043-A06D-43464C934040}"/>
              </a:ext>
            </a:extLst>
          </p:cNvPr>
          <p:cNvSpPr txBox="1"/>
          <p:nvPr/>
        </p:nvSpPr>
        <p:spPr>
          <a:xfrm>
            <a:off x="8882408" y="5443148"/>
            <a:ext cx="776175" cy="369332"/>
          </a:xfrm>
          <a:prstGeom prst="rect">
            <a:avLst/>
          </a:prstGeom>
          <a:noFill/>
        </p:spPr>
        <p:txBody>
          <a:bodyPr wrap="none" rtlCol="0">
            <a:spAutoFit/>
          </a:bodyPr>
          <a:lstStyle/>
          <a:p>
            <a:r>
              <a:rPr lang="en-GB" dirty="0"/>
              <a:t>- £300</a:t>
            </a:r>
          </a:p>
        </p:txBody>
      </p:sp>
    </p:spTree>
    <p:extLst>
      <p:ext uri="{BB962C8B-B14F-4D97-AF65-F5344CB8AC3E}">
        <p14:creationId xmlns:p14="http://schemas.microsoft.com/office/powerpoint/2010/main" val="4000392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0556C4-BA55-D541-A488-9D6DBCD6597A}"/>
              </a:ext>
            </a:extLst>
          </p:cNvPr>
          <p:cNvPicPr>
            <a:picLocks noChangeAspect="1"/>
          </p:cNvPicPr>
          <p:nvPr/>
        </p:nvPicPr>
        <p:blipFill>
          <a:blip r:embed="rId2"/>
          <a:stretch>
            <a:fillRect/>
          </a:stretch>
        </p:blipFill>
        <p:spPr>
          <a:xfrm>
            <a:off x="1639731" y="0"/>
            <a:ext cx="6094632" cy="6858000"/>
          </a:xfrm>
          <a:prstGeom prst="rect">
            <a:avLst/>
          </a:prstGeom>
        </p:spPr>
      </p:pic>
    </p:spTree>
    <p:extLst>
      <p:ext uri="{BB962C8B-B14F-4D97-AF65-F5344CB8AC3E}">
        <p14:creationId xmlns:p14="http://schemas.microsoft.com/office/powerpoint/2010/main" val="1574438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7BF1EC-6B34-8C4A-8500-CE2DDDEF256A}"/>
              </a:ext>
            </a:extLst>
          </p:cNvPr>
          <p:cNvPicPr>
            <a:picLocks noChangeAspect="1"/>
          </p:cNvPicPr>
          <p:nvPr/>
        </p:nvPicPr>
        <p:blipFill>
          <a:blip r:embed="rId2"/>
          <a:stretch>
            <a:fillRect/>
          </a:stretch>
        </p:blipFill>
        <p:spPr>
          <a:xfrm>
            <a:off x="508737" y="152251"/>
            <a:ext cx="5870797" cy="6738853"/>
          </a:xfrm>
          <a:prstGeom prst="rect">
            <a:avLst/>
          </a:prstGeom>
        </p:spPr>
      </p:pic>
    </p:spTree>
    <p:extLst>
      <p:ext uri="{BB962C8B-B14F-4D97-AF65-F5344CB8AC3E}">
        <p14:creationId xmlns:p14="http://schemas.microsoft.com/office/powerpoint/2010/main" val="1638806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A5066-070D-6549-82F7-8E71BC1C402E}"/>
              </a:ext>
            </a:extLst>
          </p:cNvPr>
          <p:cNvSpPr txBox="1"/>
          <p:nvPr/>
        </p:nvSpPr>
        <p:spPr>
          <a:xfrm>
            <a:off x="331956" y="230341"/>
            <a:ext cx="11512714" cy="4093428"/>
          </a:xfrm>
          <a:prstGeom prst="rect">
            <a:avLst/>
          </a:prstGeom>
          <a:noFill/>
        </p:spPr>
        <p:txBody>
          <a:bodyPr wrap="square" rtlCol="0">
            <a:spAutoFit/>
          </a:bodyPr>
          <a:lstStyle/>
          <a:p>
            <a:r>
              <a:rPr lang="en-GB" sz="4800" dirty="0">
                <a:solidFill>
                  <a:srgbClr val="00B050"/>
                </a:solidFill>
                <a:latin typeface="Comic Sans MS" panose="030F0902030302020204" pitchFamily="66" charset="0"/>
              </a:rPr>
              <a:t>To be successful: </a:t>
            </a:r>
            <a:r>
              <a:rPr lang="en-GB" sz="4000" dirty="0">
                <a:latin typeface="Comic Sans MS" panose="030F0902030302020204" pitchFamily="66" charset="0"/>
              </a:rPr>
              <a:t>(Battle scene – dilemma)</a:t>
            </a:r>
          </a:p>
          <a:p>
            <a:pPr marL="342900" indent="-342900">
              <a:buFont typeface="Arial" panose="020B0604020202020204" pitchFamily="34" charset="0"/>
              <a:buChar char="•"/>
            </a:pPr>
            <a:endParaRPr lang="en-GB" sz="1600" dirty="0">
              <a:solidFill>
                <a:srgbClr val="00B050"/>
              </a:solidFill>
              <a:latin typeface="Comic Sans MS" panose="030F0902030302020204" pitchFamily="66" charset="0"/>
            </a:endParaRPr>
          </a:p>
          <a:p>
            <a:pPr marL="342900" indent="-342900">
              <a:buFont typeface="Arial" panose="020B0604020202020204" pitchFamily="34" charset="0"/>
              <a:buChar char="•"/>
            </a:pPr>
            <a:r>
              <a:rPr lang="en-GB" sz="3200" dirty="0">
                <a:latin typeface="Comic Sans MS" panose="030F0902030302020204" pitchFamily="66" charset="0"/>
              </a:rPr>
              <a:t>Write consistently in the past tense.</a:t>
            </a:r>
          </a:p>
          <a:p>
            <a:pPr marL="342900" indent="-342900">
              <a:buFont typeface="Arial" panose="020B0604020202020204" pitchFamily="34" charset="0"/>
              <a:buChar char="•"/>
            </a:pPr>
            <a:r>
              <a:rPr lang="en-GB" sz="3200" dirty="0">
                <a:latin typeface="Comic Sans MS" panose="030F0902030302020204" pitchFamily="66" charset="0"/>
              </a:rPr>
              <a:t>Write in paragraphs.</a:t>
            </a:r>
          </a:p>
          <a:p>
            <a:pPr marL="342900" indent="-342900">
              <a:buFont typeface="Arial" panose="020B0604020202020204" pitchFamily="34" charset="0"/>
              <a:buChar char="•"/>
            </a:pPr>
            <a:r>
              <a:rPr lang="en-GB" sz="3200" dirty="0">
                <a:latin typeface="Comic Sans MS" panose="030F0902030302020204" pitchFamily="66" charset="0"/>
              </a:rPr>
              <a:t>Include at least 7 powerful battle adjectives.</a:t>
            </a:r>
          </a:p>
          <a:p>
            <a:pPr marL="342900" indent="-342900">
              <a:buFont typeface="Arial" panose="020B0604020202020204" pitchFamily="34" charset="0"/>
              <a:buChar char="•"/>
            </a:pPr>
            <a:r>
              <a:rPr lang="en-GB" sz="3200" dirty="0">
                <a:latin typeface="Comic Sans MS" panose="030F0902030302020204" pitchFamily="66" charset="0"/>
              </a:rPr>
              <a:t>Include at least 5 battle adverbs.</a:t>
            </a:r>
          </a:p>
          <a:p>
            <a:pPr marL="342900" indent="-342900">
              <a:buFont typeface="Arial" panose="020B0604020202020204" pitchFamily="34" charset="0"/>
              <a:buChar char="•"/>
            </a:pPr>
            <a:r>
              <a:rPr lang="en-GB" sz="3200" dirty="0">
                <a:latin typeface="Comic Sans MS" panose="030F0902030302020204" pitchFamily="66" charset="0"/>
              </a:rPr>
              <a:t>Include at least 3 fronted adverbials which show speed.</a:t>
            </a:r>
          </a:p>
          <a:p>
            <a:pPr marL="342900" indent="-342900">
              <a:buFont typeface="Arial" panose="020B0604020202020204" pitchFamily="34" charset="0"/>
              <a:buChar char="•"/>
            </a:pPr>
            <a:r>
              <a:rPr lang="en-GB" sz="3200" dirty="0">
                <a:latin typeface="Comic Sans MS" panose="030F0902030302020204" pitchFamily="66" charset="0"/>
              </a:rPr>
              <a:t>Include two ‘sets’ of 3 or 4 short and punchy sentences.</a:t>
            </a:r>
          </a:p>
        </p:txBody>
      </p:sp>
      <p:sp>
        <p:nvSpPr>
          <p:cNvPr id="3" name="TextBox 2">
            <a:extLst>
              <a:ext uri="{FF2B5EF4-FFF2-40B4-BE49-F238E27FC236}">
                <a16:creationId xmlns:a16="http://schemas.microsoft.com/office/drawing/2014/main" id="{DF07DB16-251A-0043-B112-6E8B6F21B37F}"/>
              </a:ext>
            </a:extLst>
          </p:cNvPr>
          <p:cNvSpPr txBox="1"/>
          <p:nvPr/>
        </p:nvSpPr>
        <p:spPr>
          <a:xfrm>
            <a:off x="331956" y="4323769"/>
            <a:ext cx="11512714" cy="2154436"/>
          </a:xfrm>
          <a:prstGeom prst="rect">
            <a:avLst/>
          </a:prstGeom>
          <a:noFill/>
        </p:spPr>
        <p:txBody>
          <a:bodyPr wrap="square" rtlCol="0">
            <a:spAutoFit/>
          </a:bodyPr>
          <a:lstStyle/>
          <a:p>
            <a:r>
              <a:rPr lang="en-GB" sz="2400" dirty="0"/>
              <a:t>Tail slashing. Heads thrashing. Growling viciously. Cerberus took three mighty steps towards Hercules. Hercules repeatedly stepped backwards, away from the advancing beast. He had to make time to think things through. To make a plan.</a:t>
            </a:r>
          </a:p>
          <a:p>
            <a:endParaRPr lang="en-GB" sz="1400" dirty="0"/>
          </a:p>
          <a:p>
            <a:r>
              <a:rPr lang="en-GB" sz="2400" dirty="0"/>
              <a:t>Without warning, one of the hound-like heads jabbed towards Hercules. He swerved left, narrowly avoiding the attack. Cerberus appeared to be growing increasingly angry.</a:t>
            </a:r>
          </a:p>
        </p:txBody>
      </p:sp>
    </p:spTree>
    <p:extLst>
      <p:ext uri="{BB962C8B-B14F-4D97-AF65-F5344CB8AC3E}">
        <p14:creationId xmlns:p14="http://schemas.microsoft.com/office/powerpoint/2010/main" val="3989582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41E965-31B7-2246-A4C9-1ECC351DAA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4717" y="358345"/>
            <a:ext cx="11630126" cy="5697222"/>
          </a:xfrm>
          <a:prstGeom prst="rect">
            <a:avLst/>
          </a:prstGeom>
        </p:spPr>
      </p:pic>
    </p:spTree>
    <p:extLst>
      <p:ext uri="{BB962C8B-B14F-4D97-AF65-F5344CB8AC3E}">
        <p14:creationId xmlns:p14="http://schemas.microsoft.com/office/powerpoint/2010/main" val="1038038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BE476C-892C-D246-B8AA-A7ACC589B7C6}"/>
              </a:ext>
            </a:extLst>
          </p:cNvPr>
          <p:cNvSpPr/>
          <p:nvPr/>
        </p:nvSpPr>
        <p:spPr>
          <a:xfrm>
            <a:off x="556397" y="1513021"/>
            <a:ext cx="7213065" cy="461665"/>
          </a:xfrm>
          <a:prstGeom prst="rect">
            <a:avLst/>
          </a:prstGeom>
        </p:spPr>
        <p:txBody>
          <a:bodyPr wrap="none">
            <a:spAutoFit/>
          </a:bodyPr>
          <a:lstStyle/>
          <a:p>
            <a:r>
              <a:rPr lang="en-GB" sz="2400" dirty="0">
                <a:hlinkClick r:id="rId2"/>
              </a:rPr>
              <a:t>http://www.primaryhomeworkhelp.co.uk/greece/sparta</a:t>
            </a:r>
            <a:endParaRPr lang="en-GB" sz="2400" dirty="0"/>
          </a:p>
        </p:txBody>
      </p:sp>
      <p:sp>
        <p:nvSpPr>
          <p:cNvPr id="3" name="TextBox 2">
            <a:extLst>
              <a:ext uri="{FF2B5EF4-FFF2-40B4-BE49-F238E27FC236}">
                <a16:creationId xmlns:a16="http://schemas.microsoft.com/office/drawing/2014/main" id="{410BCF05-BCE3-0543-8496-56E7F2ADAB44}"/>
              </a:ext>
            </a:extLst>
          </p:cNvPr>
          <p:cNvSpPr txBox="1"/>
          <p:nvPr/>
        </p:nvSpPr>
        <p:spPr>
          <a:xfrm>
            <a:off x="556397" y="2087312"/>
            <a:ext cx="7275133" cy="461665"/>
          </a:xfrm>
          <a:prstGeom prst="rect">
            <a:avLst/>
          </a:prstGeom>
          <a:noFill/>
        </p:spPr>
        <p:txBody>
          <a:bodyPr wrap="none" rtlCol="0">
            <a:spAutoFit/>
          </a:bodyPr>
          <a:lstStyle/>
          <a:p>
            <a:r>
              <a:rPr lang="en-GB" sz="2400" dirty="0">
                <a:hlinkClick r:id="rId3"/>
              </a:rPr>
              <a:t>http://www.primaryhomeworkhelp.co.uk/greece/athens</a:t>
            </a:r>
            <a:endParaRPr lang="en-GB" sz="2400" dirty="0"/>
          </a:p>
        </p:txBody>
      </p:sp>
      <p:sp>
        <p:nvSpPr>
          <p:cNvPr id="4" name="TextBox 3">
            <a:extLst>
              <a:ext uri="{FF2B5EF4-FFF2-40B4-BE49-F238E27FC236}">
                <a16:creationId xmlns:a16="http://schemas.microsoft.com/office/drawing/2014/main" id="{B3859BF7-294A-044C-A9D4-242C1549B9C7}"/>
              </a:ext>
            </a:extLst>
          </p:cNvPr>
          <p:cNvSpPr txBox="1"/>
          <p:nvPr/>
        </p:nvSpPr>
        <p:spPr>
          <a:xfrm>
            <a:off x="556397" y="2645603"/>
            <a:ext cx="10437667" cy="461665"/>
          </a:xfrm>
          <a:prstGeom prst="rect">
            <a:avLst/>
          </a:prstGeom>
          <a:noFill/>
        </p:spPr>
        <p:txBody>
          <a:bodyPr wrap="square" rtlCol="0">
            <a:spAutoFit/>
          </a:bodyPr>
          <a:lstStyle/>
          <a:p>
            <a:r>
              <a:rPr lang="en-GB" sz="2400" dirty="0">
                <a:hlinkClick r:id="rId4"/>
              </a:rPr>
              <a:t>www.dkfindout.com/uk/history/ancient-greece/</a:t>
            </a:r>
            <a:r>
              <a:rPr lang="en-GB" sz="2400" dirty="0"/>
              <a:t>  click on ‘Athens’ or ‘Sparta’</a:t>
            </a:r>
          </a:p>
        </p:txBody>
      </p:sp>
      <p:sp>
        <p:nvSpPr>
          <p:cNvPr id="6" name="TextBox 5">
            <a:extLst>
              <a:ext uri="{FF2B5EF4-FFF2-40B4-BE49-F238E27FC236}">
                <a16:creationId xmlns:a16="http://schemas.microsoft.com/office/drawing/2014/main" id="{5FAD848D-E4FC-184C-BC9B-33239CDE0B96}"/>
              </a:ext>
            </a:extLst>
          </p:cNvPr>
          <p:cNvSpPr txBox="1"/>
          <p:nvPr/>
        </p:nvSpPr>
        <p:spPr>
          <a:xfrm>
            <a:off x="533837" y="3174547"/>
            <a:ext cx="7232686" cy="3385542"/>
          </a:xfrm>
          <a:prstGeom prst="rect">
            <a:avLst/>
          </a:prstGeom>
          <a:noFill/>
        </p:spPr>
        <p:txBody>
          <a:bodyPr wrap="none" rtlCol="0">
            <a:spAutoFit/>
          </a:bodyPr>
          <a:lstStyle/>
          <a:p>
            <a:r>
              <a:rPr lang="en-GB" sz="2400" u="sng" dirty="0">
                <a:hlinkClick r:id="rId5"/>
              </a:rPr>
              <a:t>www.ducksters.com/history/ancient_greece/sparta</a:t>
            </a:r>
            <a:r>
              <a:rPr lang="en-GB" sz="2400" dirty="0"/>
              <a:t> </a:t>
            </a:r>
          </a:p>
          <a:p>
            <a:endParaRPr lang="en-GB" sz="1400" dirty="0"/>
          </a:p>
          <a:p>
            <a:r>
              <a:rPr lang="en-GB" sz="2400" u="sng" dirty="0">
                <a:hlinkClick r:id="rId6"/>
              </a:rPr>
              <a:t>www.ducksters.com/history/ancient_greek_athens</a:t>
            </a:r>
            <a:r>
              <a:rPr lang="en-GB" sz="2400" dirty="0"/>
              <a:t> </a:t>
            </a:r>
          </a:p>
          <a:p>
            <a:endParaRPr lang="en-GB" sz="1400" dirty="0"/>
          </a:p>
          <a:p>
            <a:r>
              <a:rPr lang="en-GB" sz="2400" dirty="0" err="1"/>
              <a:t>greece.mrdonn.org</a:t>
            </a:r>
            <a:r>
              <a:rPr lang="en-GB" sz="2400" dirty="0"/>
              <a:t>/</a:t>
            </a:r>
            <a:r>
              <a:rPr lang="en-GB" sz="2400" dirty="0" err="1"/>
              <a:t>athens</a:t>
            </a:r>
            <a:r>
              <a:rPr lang="en-GB" sz="2400" dirty="0"/>
              <a:t> </a:t>
            </a:r>
          </a:p>
          <a:p>
            <a:endParaRPr lang="en-GB" sz="1400" dirty="0"/>
          </a:p>
          <a:p>
            <a:r>
              <a:rPr lang="en-GB" sz="2400" u="sng" dirty="0">
                <a:hlinkClick r:id="rId7"/>
              </a:rPr>
              <a:t>http://www.ancientgreece.co.uk/sparta/home_set</a:t>
            </a:r>
            <a:endParaRPr lang="en-GB" sz="2400" dirty="0"/>
          </a:p>
          <a:p>
            <a:endParaRPr lang="en-GB" sz="1400" dirty="0"/>
          </a:p>
          <a:p>
            <a:r>
              <a:rPr lang="en-GB" sz="2400" dirty="0" err="1"/>
              <a:t>historykids.net</a:t>
            </a:r>
            <a:r>
              <a:rPr lang="en-GB" sz="2400" dirty="0"/>
              <a:t>/history/ancient-</a:t>
            </a:r>
            <a:r>
              <a:rPr lang="en-GB" sz="2400" dirty="0" err="1"/>
              <a:t>sparta</a:t>
            </a:r>
            <a:r>
              <a:rPr lang="en-GB" sz="2400" dirty="0"/>
              <a:t>-facts-information </a:t>
            </a:r>
          </a:p>
          <a:p>
            <a:endParaRPr lang="en-GB" sz="1400" dirty="0"/>
          </a:p>
          <a:p>
            <a:r>
              <a:rPr lang="en-GB" sz="2400" dirty="0" err="1"/>
              <a:t>kids.kiddle.co</a:t>
            </a:r>
            <a:r>
              <a:rPr lang="en-GB" sz="2400" dirty="0"/>
              <a:t>/</a:t>
            </a:r>
            <a:r>
              <a:rPr lang="en-GB" sz="2400" dirty="0" err="1"/>
              <a:t>Classical_Athens</a:t>
            </a:r>
            <a:r>
              <a:rPr lang="en-GB" sz="2400" dirty="0"/>
              <a:t> </a:t>
            </a:r>
          </a:p>
        </p:txBody>
      </p:sp>
      <p:sp>
        <p:nvSpPr>
          <p:cNvPr id="5" name="Rectangle 4">
            <a:extLst>
              <a:ext uri="{FF2B5EF4-FFF2-40B4-BE49-F238E27FC236}">
                <a16:creationId xmlns:a16="http://schemas.microsoft.com/office/drawing/2014/main" id="{D78035DF-F986-EA4D-A833-706792483A69}"/>
              </a:ext>
            </a:extLst>
          </p:cNvPr>
          <p:cNvSpPr/>
          <p:nvPr/>
        </p:nvSpPr>
        <p:spPr>
          <a:xfrm>
            <a:off x="533837" y="403690"/>
            <a:ext cx="10747881" cy="923330"/>
          </a:xfrm>
          <a:prstGeom prst="rect">
            <a:avLst/>
          </a:prstGeom>
        </p:spPr>
        <p:txBody>
          <a:bodyPr wrap="square">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During the times referred to as ‘Ancient Greece’ the country was divided into parts called ‘city states’. Each state had its own different rules and way of life.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Use these websites to find out about two of the key city states: Athens and Sparta.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2955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E1A9827-55A3-8145-B027-A7BFFDFB5CB6}"/>
              </a:ext>
            </a:extLst>
          </p:cNvPr>
          <p:cNvGraphicFramePr>
            <a:graphicFrameLocks noGrp="1"/>
          </p:cNvGraphicFramePr>
          <p:nvPr>
            <p:extLst>
              <p:ext uri="{D42A27DB-BD31-4B8C-83A1-F6EECF244321}">
                <p14:modId xmlns:p14="http://schemas.microsoft.com/office/powerpoint/2010/main" val="3201294193"/>
              </p:ext>
            </p:extLst>
          </p:nvPr>
        </p:nvGraphicFramePr>
        <p:xfrm>
          <a:off x="487404" y="373676"/>
          <a:ext cx="11263872" cy="6039481"/>
        </p:xfrm>
        <a:graphic>
          <a:graphicData uri="http://schemas.openxmlformats.org/drawingml/2006/table">
            <a:tbl>
              <a:tblPr firstRow="1" bandRow="1">
                <a:tableStyleId>{5C22544A-7EE6-4342-B048-85BDC9FD1C3A}</a:tableStyleId>
              </a:tblPr>
              <a:tblGrid>
                <a:gridCol w="5631936">
                  <a:extLst>
                    <a:ext uri="{9D8B030D-6E8A-4147-A177-3AD203B41FA5}">
                      <a16:colId xmlns:a16="http://schemas.microsoft.com/office/drawing/2014/main" val="1652691393"/>
                    </a:ext>
                  </a:extLst>
                </a:gridCol>
                <a:gridCol w="5631936">
                  <a:extLst>
                    <a:ext uri="{9D8B030D-6E8A-4147-A177-3AD203B41FA5}">
                      <a16:colId xmlns:a16="http://schemas.microsoft.com/office/drawing/2014/main" val="3799805608"/>
                    </a:ext>
                  </a:extLst>
                </a:gridCol>
              </a:tblGrid>
              <a:tr h="566924">
                <a:tc>
                  <a:txBody>
                    <a:bodyPr/>
                    <a:lstStyle/>
                    <a:p>
                      <a:r>
                        <a:rPr lang="en-GB" sz="3200" dirty="0"/>
                        <a:t>Life in Athens</a:t>
                      </a:r>
                    </a:p>
                  </a:txBody>
                  <a:tcPr/>
                </a:tc>
                <a:tc>
                  <a:txBody>
                    <a:bodyPr/>
                    <a:lstStyle/>
                    <a:p>
                      <a:r>
                        <a:rPr lang="en-GB" sz="3200" dirty="0"/>
                        <a:t>Life in Sparta</a:t>
                      </a:r>
                    </a:p>
                  </a:txBody>
                  <a:tcPr/>
                </a:tc>
                <a:extLst>
                  <a:ext uri="{0D108BD9-81ED-4DB2-BD59-A6C34878D82A}">
                    <a16:rowId xmlns:a16="http://schemas.microsoft.com/office/drawing/2014/main" val="1065948929"/>
                  </a:ext>
                </a:extLst>
              </a:tr>
              <a:tr h="5460361">
                <a:tc>
                  <a:txBody>
                    <a:bodyPr/>
                    <a:lstStyle/>
                    <a:p>
                      <a:endParaRPr lang="en-GB"/>
                    </a:p>
                  </a:txBody>
                  <a:tcPr/>
                </a:tc>
                <a:tc>
                  <a:txBody>
                    <a:bodyPr/>
                    <a:lstStyle/>
                    <a:p>
                      <a:endParaRPr lang="en-GB" dirty="0"/>
                    </a:p>
                  </a:txBody>
                  <a:tcPr/>
                </a:tc>
                <a:extLst>
                  <a:ext uri="{0D108BD9-81ED-4DB2-BD59-A6C34878D82A}">
                    <a16:rowId xmlns:a16="http://schemas.microsoft.com/office/drawing/2014/main" val="3225053388"/>
                  </a:ext>
                </a:extLst>
              </a:tr>
            </a:tbl>
          </a:graphicData>
        </a:graphic>
      </p:graphicFrame>
    </p:spTree>
    <p:extLst>
      <p:ext uri="{BB962C8B-B14F-4D97-AF65-F5344CB8AC3E}">
        <p14:creationId xmlns:p14="http://schemas.microsoft.com/office/powerpoint/2010/main" val="289215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081690-A54D-2B45-AA4C-49C2DD4A6895}"/>
              </a:ext>
            </a:extLst>
          </p:cNvPr>
          <p:cNvPicPr>
            <a:picLocks noChangeAspect="1"/>
          </p:cNvPicPr>
          <p:nvPr/>
        </p:nvPicPr>
        <p:blipFill>
          <a:blip r:embed="rId2"/>
          <a:stretch>
            <a:fillRect/>
          </a:stretch>
        </p:blipFill>
        <p:spPr>
          <a:xfrm>
            <a:off x="3486150" y="184150"/>
            <a:ext cx="5219700" cy="6489700"/>
          </a:xfrm>
          <a:prstGeom prst="rect">
            <a:avLst/>
          </a:prstGeom>
        </p:spPr>
      </p:pic>
      <p:sp>
        <p:nvSpPr>
          <p:cNvPr id="4" name="TextBox 3">
            <a:extLst>
              <a:ext uri="{FF2B5EF4-FFF2-40B4-BE49-F238E27FC236}">
                <a16:creationId xmlns:a16="http://schemas.microsoft.com/office/drawing/2014/main" id="{5D0C613E-164C-A74F-A3A0-3AD4B4575690}"/>
              </a:ext>
            </a:extLst>
          </p:cNvPr>
          <p:cNvSpPr txBox="1"/>
          <p:nvPr/>
        </p:nvSpPr>
        <p:spPr>
          <a:xfrm>
            <a:off x="212651" y="318977"/>
            <a:ext cx="2446504" cy="2308324"/>
          </a:xfrm>
          <a:prstGeom prst="rect">
            <a:avLst/>
          </a:prstGeom>
          <a:noFill/>
        </p:spPr>
        <p:txBody>
          <a:bodyPr wrap="none" rtlCol="0">
            <a:spAutoFit/>
          </a:bodyPr>
          <a:lstStyle/>
          <a:p>
            <a:r>
              <a:rPr lang="en-GB" sz="2400" dirty="0">
                <a:latin typeface="Comic Sans MS" panose="030F0902030302020204" pitchFamily="66" charset="0"/>
              </a:rPr>
              <a:t>RECAP… Roman </a:t>
            </a:r>
          </a:p>
          <a:p>
            <a:r>
              <a:rPr lang="en-GB" sz="2400" dirty="0">
                <a:latin typeface="Comic Sans MS" panose="030F0902030302020204" pitchFamily="66" charset="0"/>
              </a:rPr>
              <a:t>Numerals</a:t>
            </a:r>
          </a:p>
          <a:p>
            <a:endParaRPr lang="en-GB" sz="2400" dirty="0">
              <a:latin typeface="Comic Sans MS" panose="030F0902030302020204" pitchFamily="66" charset="0"/>
            </a:endParaRPr>
          </a:p>
          <a:p>
            <a:r>
              <a:rPr lang="en-GB" sz="2400" dirty="0">
                <a:latin typeface="Comic Sans MS" panose="030F0902030302020204" pitchFamily="66" charset="0"/>
              </a:rPr>
              <a:t>Match the </a:t>
            </a:r>
          </a:p>
          <a:p>
            <a:r>
              <a:rPr lang="en-GB" sz="2400" dirty="0">
                <a:latin typeface="Comic Sans MS" panose="030F0902030302020204" pitchFamily="66" charset="0"/>
              </a:rPr>
              <a:t>equivalent </a:t>
            </a:r>
          </a:p>
          <a:p>
            <a:r>
              <a:rPr lang="en-GB" sz="2400" dirty="0">
                <a:latin typeface="Comic Sans MS" panose="030F0902030302020204" pitchFamily="66" charset="0"/>
              </a:rPr>
              <a:t>numbers:</a:t>
            </a:r>
          </a:p>
        </p:txBody>
      </p:sp>
    </p:spTree>
    <p:extLst>
      <p:ext uri="{BB962C8B-B14F-4D97-AF65-F5344CB8AC3E}">
        <p14:creationId xmlns:p14="http://schemas.microsoft.com/office/powerpoint/2010/main" val="4038686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62F6FC-3F65-4B41-91EC-92DE1C47207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2381074" cy="6858000"/>
          </a:xfrm>
          <a:prstGeom prst="rect">
            <a:avLst/>
          </a:prstGeom>
        </p:spPr>
      </p:pic>
      <p:pic>
        <p:nvPicPr>
          <p:cNvPr id="4" name="Picture 3">
            <a:extLst>
              <a:ext uri="{FF2B5EF4-FFF2-40B4-BE49-F238E27FC236}">
                <a16:creationId xmlns:a16="http://schemas.microsoft.com/office/drawing/2014/main" id="{90218917-7031-2942-B5B5-DE19A7D559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46564" y="1"/>
            <a:ext cx="9172901" cy="5371815"/>
          </a:xfrm>
          <a:prstGeom prst="rect">
            <a:avLst/>
          </a:prstGeom>
        </p:spPr>
      </p:pic>
    </p:spTree>
    <p:extLst>
      <p:ext uri="{BB962C8B-B14F-4D97-AF65-F5344CB8AC3E}">
        <p14:creationId xmlns:p14="http://schemas.microsoft.com/office/powerpoint/2010/main" val="646528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62F6FC-3F65-4B41-91EC-92DE1C47207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82031" y="1"/>
            <a:ext cx="8987695" cy="3623733"/>
          </a:xfrm>
          <a:prstGeom prst="rect">
            <a:avLst/>
          </a:prstGeom>
        </p:spPr>
      </p:pic>
      <p:pic>
        <p:nvPicPr>
          <p:cNvPr id="4" name="Picture 3">
            <a:extLst>
              <a:ext uri="{FF2B5EF4-FFF2-40B4-BE49-F238E27FC236}">
                <a16:creationId xmlns:a16="http://schemas.microsoft.com/office/drawing/2014/main" id="{096F431D-055C-B849-9065-C858F78AD7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
            <a:ext cx="2381074" cy="6858000"/>
          </a:xfrm>
          <a:prstGeom prst="rect">
            <a:avLst/>
          </a:prstGeom>
        </p:spPr>
      </p:pic>
      <p:pic>
        <p:nvPicPr>
          <p:cNvPr id="5" name="Picture 4">
            <a:extLst>
              <a:ext uri="{FF2B5EF4-FFF2-40B4-BE49-F238E27FC236}">
                <a16:creationId xmlns:a16="http://schemas.microsoft.com/office/drawing/2014/main" id="{D2FDFC43-9354-6541-878E-A3A40C170A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81075" y="4732867"/>
            <a:ext cx="9680405" cy="1837266"/>
          </a:xfrm>
          <a:prstGeom prst="rect">
            <a:avLst/>
          </a:prstGeom>
        </p:spPr>
      </p:pic>
    </p:spTree>
    <p:extLst>
      <p:ext uri="{BB962C8B-B14F-4D97-AF65-F5344CB8AC3E}">
        <p14:creationId xmlns:p14="http://schemas.microsoft.com/office/powerpoint/2010/main" val="2261429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C8689F-7F7D-0A48-9317-48AB59CEECD5}"/>
              </a:ext>
            </a:extLst>
          </p:cNvPr>
          <p:cNvPicPr>
            <a:picLocks noChangeAspect="1"/>
          </p:cNvPicPr>
          <p:nvPr/>
        </p:nvPicPr>
        <p:blipFill>
          <a:blip r:embed="rId2"/>
          <a:stretch>
            <a:fillRect/>
          </a:stretch>
        </p:blipFill>
        <p:spPr>
          <a:xfrm>
            <a:off x="947627" y="357931"/>
            <a:ext cx="10280354" cy="6351213"/>
          </a:xfrm>
          <a:prstGeom prst="rect">
            <a:avLst/>
          </a:prstGeom>
        </p:spPr>
      </p:pic>
      <p:sp>
        <p:nvSpPr>
          <p:cNvPr id="2" name="TextBox 1">
            <a:extLst>
              <a:ext uri="{FF2B5EF4-FFF2-40B4-BE49-F238E27FC236}">
                <a16:creationId xmlns:a16="http://schemas.microsoft.com/office/drawing/2014/main" id="{DED8B75D-0816-064B-AA7B-7336C54D14F5}"/>
              </a:ext>
            </a:extLst>
          </p:cNvPr>
          <p:cNvSpPr txBox="1"/>
          <p:nvPr/>
        </p:nvSpPr>
        <p:spPr>
          <a:xfrm>
            <a:off x="947626" y="4610718"/>
            <a:ext cx="2673397" cy="2062103"/>
          </a:xfrm>
          <a:prstGeom prst="rect">
            <a:avLst/>
          </a:prstGeom>
          <a:noFill/>
        </p:spPr>
        <p:txBody>
          <a:bodyPr wrap="square" rtlCol="0">
            <a:spAutoFit/>
          </a:bodyPr>
          <a:lstStyle/>
          <a:p>
            <a:r>
              <a:rPr lang="en-GB" sz="1600" b="1" dirty="0"/>
              <a:t>Introduce character</a:t>
            </a:r>
          </a:p>
          <a:p>
            <a:r>
              <a:rPr lang="en-GB" sz="1600" b="1" dirty="0"/>
              <a:t>Character description</a:t>
            </a:r>
          </a:p>
          <a:p>
            <a:r>
              <a:rPr lang="en-GB" sz="1600" b="1" dirty="0"/>
              <a:t>Setting – where do they live?</a:t>
            </a:r>
          </a:p>
          <a:p>
            <a:r>
              <a:rPr lang="en-GB" sz="1600" b="1" dirty="0"/>
              <a:t>Who with?</a:t>
            </a:r>
          </a:p>
          <a:p>
            <a:r>
              <a:rPr lang="en-GB" sz="1600" b="1" dirty="0"/>
              <a:t>How did they become a hero?</a:t>
            </a:r>
          </a:p>
          <a:p>
            <a:r>
              <a:rPr lang="en-GB" sz="1600" b="1" dirty="0"/>
              <a:t>Have they just got back from another quest?</a:t>
            </a:r>
          </a:p>
        </p:txBody>
      </p:sp>
      <p:sp>
        <p:nvSpPr>
          <p:cNvPr id="5" name="TextBox 4">
            <a:extLst>
              <a:ext uri="{FF2B5EF4-FFF2-40B4-BE49-F238E27FC236}">
                <a16:creationId xmlns:a16="http://schemas.microsoft.com/office/drawing/2014/main" id="{A699235B-8CE9-2443-8E0A-8087EBDE62FF}"/>
              </a:ext>
            </a:extLst>
          </p:cNvPr>
          <p:cNvSpPr txBox="1"/>
          <p:nvPr/>
        </p:nvSpPr>
        <p:spPr>
          <a:xfrm>
            <a:off x="1563235" y="2684378"/>
            <a:ext cx="2429436" cy="1323439"/>
          </a:xfrm>
          <a:prstGeom prst="rect">
            <a:avLst/>
          </a:prstGeom>
          <a:noFill/>
        </p:spPr>
        <p:txBody>
          <a:bodyPr wrap="square" rtlCol="0">
            <a:spAutoFit/>
          </a:bodyPr>
          <a:lstStyle/>
          <a:p>
            <a:r>
              <a:rPr lang="en-GB" sz="1600" b="1" dirty="0"/>
              <a:t>Who wants them to fight the monster? Why?</a:t>
            </a:r>
          </a:p>
          <a:p>
            <a:r>
              <a:rPr lang="en-GB" sz="1600" b="1" dirty="0"/>
              <a:t>Journey to find it.</a:t>
            </a:r>
          </a:p>
          <a:p>
            <a:r>
              <a:rPr lang="en-GB" sz="1600" b="1" dirty="0"/>
              <a:t>Dilemmas along the way.</a:t>
            </a:r>
          </a:p>
          <a:p>
            <a:r>
              <a:rPr lang="en-GB" sz="1600" b="1" dirty="0"/>
              <a:t>  Any help from the Gods?</a:t>
            </a:r>
          </a:p>
        </p:txBody>
      </p:sp>
      <p:sp>
        <p:nvSpPr>
          <p:cNvPr id="6" name="TextBox 5">
            <a:extLst>
              <a:ext uri="{FF2B5EF4-FFF2-40B4-BE49-F238E27FC236}">
                <a16:creationId xmlns:a16="http://schemas.microsoft.com/office/drawing/2014/main" id="{5DF09A18-BE9F-3845-A872-919FECD5EE6F}"/>
              </a:ext>
            </a:extLst>
          </p:cNvPr>
          <p:cNvSpPr txBox="1"/>
          <p:nvPr/>
        </p:nvSpPr>
        <p:spPr>
          <a:xfrm>
            <a:off x="4873086" y="731532"/>
            <a:ext cx="2429436" cy="338554"/>
          </a:xfrm>
          <a:prstGeom prst="rect">
            <a:avLst/>
          </a:prstGeom>
          <a:noFill/>
        </p:spPr>
        <p:txBody>
          <a:bodyPr wrap="square" rtlCol="0">
            <a:spAutoFit/>
          </a:bodyPr>
          <a:lstStyle/>
          <a:p>
            <a:endParaRPr lang="en-GB" sz="1600" dirty="0"/>
          </a:p>
        </p:txBody>
      </p:sp>
      <p:sp>
        <p:nvSpPr>
          <p:cNvPr id="7" name="TextBox 6">
            <a:extLst>
              <a:ext uri="{FF2B5EF4-FFF2-40B4-BE49-F238E27FC236}">
                <a16:creationId xmlns:a16="http://schemas.microsoft.com/office/drawing/2014/main" id="{E5914963-DCED-2442-806E-8F32963579D1}"/>
              </a:ext>
            </a:extLst>
          </p:cNvPr>
          <p:cNvSpPr txBox="1"/>
          <p:nvPr/>
        </p:nvSpPr>
        <p:spPr>
          <a:xfrm>
            <a:off x="7878099" y="2807489"/>
            <a:ext cx="2429436" cy="1077218"/>
          </a:xfrm>
          <a:prstGeom prst="rect">
            <a:avLst/>
          </a:prstGeom>
          <a:noFill/>
        </p:spPr>
        <p:txBody>
          <a:bodyPr wrap="square" rtlCol="0">
            <a:spAutoFit/>
          </a:bodyPr>
          <a:lstStyle/>
          <a:p>
            <a:r>
              <a:rPr lang="en-GB" sz="1600" b="1" dirty="0"/>
              <a:t>Fight scene.</a:t>
            </a:r>
          </a:p>
          <a:p>
            <a:r>
              <a:rPr lang="en-GB" sz="1600" b="1" dirty="0"/>
              <a:t>Each action has a reaction.</a:t>
            </a:r>
          </a:p>
          <a:p>
            <a:r>
              <a:rPr lang="en-GB" sz="1600" b="1" dirty="0"/>
              <a:t>Short and punchy sentences. Tension.</a:t>
            </a:r>
          </a:p>
        </p:txBody>
      </p:sp>
      <p:sp>
        <p:nvSpPr>
          <p:cNvPr id="8" name="TextBox 7">
            <a:extLst>
              <a:ext uri="{FF2B5EF4-FFF2-40B4-BE49-F238E27FC236}">
                <a16:creationId xmlns:a16="http://schemas.microsoft.com/office/drawing/2014/main" id="{2CA4D3F0-5410-164D-AFD1-461E7C265F8B}"/>
              </a:ext>
            </a:extLst>
          </p:cNvPr>
          <p:cNvSpPr txBox="1"/>
          <p:nvPr/>
        </p:nvSpPr>
        <p:spPr>
          <a:xfrm>
            <a:off x="4792319" y="731532"/>
            <a:ext cx="2590970" cy="1569660"/>
          </a:xfrm>
          <a:prstGeom prst="rect">
            <a:avLst/>
          </a:prstGeom>
          <a:noFill/>
        </p:spPr>
        <p:txBody>
          <a:bodyPr wrap="square" rtlCol="0">
            <a:spAutoFit/>
          </a:bodyPr>
          <a:lstStyle/>
          <a:p>
            <a:r>
              <a:rPr lang="en-GB" sz="1600" b="1" dirty="0"/>
              <a:t>The monster!</a:t>
            </a:r>
          </a:p>
          <a:p>
            <a:r>
              <a:rPr lang="en-GB" sz="1600" b="1" dirty="0"/>
              <a:t>Where do you find it? </a:t>
            </a:r>
          </a:p>
          <a:p>
            <a:r>
              <a:rPr lang="en-GB" sz="1600" b="1" dirty="0"/>
              <a:t>How did you know it’s there?</a:t>
            </a:r>
          </a:p>
          <a:p>
            <a:r>
              <a:rPr lang="en-GB" sz="1600" b="1" dirty="0"/>
              <a:t>Description of monster.</a:t>
            </a:r>
          </a:p>
          <a:p>
            <a:r>
              <a:rPr lang="en-GB" sz="1600" b="1" dirty="0"/>
              <a:t>Feelings.</a:t>
            </a:r>
          </a:p>
        </p:txBody>
      </p:sp>
      <p:sp>
        <p:nvSpPr>
          <p:cNvPr id="9" name="TextBox 8">
            <a:extLst>
              <a:ext uri="{FF2B5EF4-FFF2-40B4-BE49-F238E27FC236}">
                <a16:creationId xmlns:a16="http://schemas.microsoft.com/office/drawing/2014/main" id="{A2A39FCD-DF92-C947-A1AB-6C87EE1922B5}"/>
              </a:ext>
            </a:extLst>
          </p:cNvPr>
          <p:cNvSpPr txBox="1"/>
          <p:nvPr/>
        </p:nvSpPr>
        <p:spPr>
          <a:xfrm>
            <a:off x="8647187" y="4725762"/>
            <a:ext cx="2429436" cy="1077218"/>
          </a:xfrm>
          <a:prstGeom prst="rect">
            <a:avLst/>
          </a:prstGeom>
          <a:noFill/>
        </p:spPr>
        <p:txBody>
          <a:bodyPr wrap="square" rtlCol="0">
            <a:spAutoFit/>
          </a:bodyPr>
          <a:lstStyle/>
          <a:p>
            <a:r>
              <a:rPr lang="en-GB" sz="1600" b="1" dirty="0"/>
              <a:t>Reactions of others.</a:t>
            </a:r>
          </a:p>
          <a:p>
            <a:r>
              <a:rPr lang="en-GB" sz="1600" b="1" dirty="0"/>
              <a:t>Do they go back home?</a:t>
            </a:r>
          </a:p>
          <a:p>
            <a:r>
              <a:rPr lang="en-GB" sz="1600" b="1" dirty="0"/>
              <a:t>Lived happily ever after?</a:t>
            </a:r>
          </a:p>
          <a:p>
            <a:r>
              <a:rPr lang="en-GB" sz="1600" b="1" dirty="0"/>
              <a:t>Learnt a lesson?</a:t>
            </a:r>
          </a:p>
        </p:txBody>
      </p:sp>
      <p:sp>
        <p:nvSpPr>
          <p:cNvPr id="4" name="TextBox 3">
            <a:extLst>
              <a:ext uri="{FF2B5EF4-FFF2-40B4-BE49-F238E27FC236}">
                <a16:creationId xmlns:a16="http://schemas.microsoft.com/office/drawing/2014/main" id="{A5C8827F-7BAA-9147-BF4A-19A54E43EE7E}"/>
              </a:ext>
            </a:extLst>
          </p:cNvPr>
          <p:cNvSpPr txBox="1"/>
          <p:nvPr/>
        </p:nvSpPr>
        <p:spPr>
          <a:xfrm>
            <a:off x="225630" y="357931"/>
            <a:ext cx="3147336" cy="1200329"/>
          </a:xfrm>
          <a:prstGeom prst="rect">
            <a:avLst/>
          </a:prstGeom>
          <a:noFill/>
        </p:spPr>
        <p:txBody>
          <a:bodyPr wrap="none" rtlCol="0">
            <a:spAutoFit/>
          </a:bodyPr>
          <a:lstStyle/>
          <a:p>
            <a:r>
              <a:rPr lang="en-GB" dirty="0">
                <a:solidFill>
                  <a:srgbClr val="00B050"/>
                </a:solidFill>
              </a:rPr>
              <a:t>Include a conversation (speech)</a:t>
            </a:r>
          </a:p>
          <a:p>
            <a:r>
              <a:rPr lang="en-GB" dirty="0">
                <a:solidFill>
                  <a:srgbClr val="00B050"/>
                </a:solidFill>
              </a:rPr>
              <a:t>There must be a valid</a:t>
            </a:r>
          </a:p>
          <a:p>
            <a:r>
              <a:rPr lang="en-GB" dirty="0">
                <a:solidFill>
                  <a:srgbClr val="00B050"/>
                </a:solidFill>
              </a:rPr>
              <a:t>reason for the talking – it must </a:t>
            </a:r>
          </a:p>
          <a:p>
            <a:r>
              <a:rPr lang="en-GB" dirty="0">
                <a:solidFill>
                  <a:srgbClr val="00B050"/>
                </a:solidFill>
              </a:rPr>
              <a:t>advance the action!</a:t>
            </a:r>
          </a:p>
        </p:txBody>
      </p:sp>
    </p:spTree>
    <p:extLst>
      <p:ext uri="{BB962C8B-B14F-4D97-AF65-F5344CB8AC3E}">
        <p14:creationId xmlns:p14="http://schemas.microsoft.com/office/powerpoint/2010/main" val="902252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EDC2-427D-E240-94B7-58ED3B465466}"/>
              </a:ext>
            </a:extLst>
          </p:cNvPr>
          <p:cNvSpPr txBox="1">
            <a:spLocks/>
          </p:cNvSpPr>
          <p:nvPr/>
        </p:nvSpPr>
        <p:spPr>
          <a:xfrm>
            <a:off x="460744" y="272478"/>
            <a:ext cx="11383926" cy="1152285"/>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Tuesday 23</a:t>
            </a:r>
            <a:r>
              <a:rPr lang="en-GB" baseline="30000" dirty="0"/>
              <a:t>rd</a:t>
            </a:r>
            <a:r>
              <a:rPr lang="en-GB" dirty="0"/>
              <a:t> June</a:t>
            </a:r>
          </a:p>
          <a:p>
            <a:r>
              <a:rPr lang="en-GB" dirty="0"/>
              <a:t>23.6.20</a:t>
            </a:r>
          </a:p>
        </p:txBody>
      </p:sp>
      <p:sp>
        <p:nvSpPr>
          <p:cNvPr id="4" name="TextBox 3">
            <a:extLst>
              <a:ext uri="{FF2B5EF4-FFF2-40B4-BE49-F238E27FC236}">
                <a16:creationId xmlns:a16="http://schemas.microsoft.com/office/drawing/2014/main" id="{072A2EA7-C147-3049-BD52-1A56DBF25CF6}"/>
              </a:ext>
            </a:extLst>
          </p:cNvPr>
          <p:cNvSpPr txBox="1"/>
          <p:nvPr/>
        </p:nvSpPr>
        <p:spPr>
          <a:xfrm>
            <a:off x="233916" y="1424763"/>
            <a:ext cx="11759610" cy="5078313"/>
          </a:xfrm>
          <a:prstGeom prst="rect">
            <a:avLst/>
          </a:prstGeom>
          <a:noFill/>
        </p:spPr>
        <p:txBody>
          <a:bodyPr wrap="square" rtlCol="0">
            <a:spAutoFit/>
          </a:bodyPr>
          <a:lstStyle/>
          <a:p>
            <a:r>
              <a:rPr lang="en-GB" sz="2800" dirty="0">
                <a:latin typeface="Comic Sans MS" panose="030F0902030302020204" pitchFamily="66" charset="0"/>
              </a:rPr>
              <a:t>Complete your plan.</a:t>
            </a:r>
          </a:p>
          <a:p>
            <a:r>
              <a:rPr lang="en-GB" sz="2800" dirty="0">
                <a:latin typeface="Comic Sans MS" panose="030F0902030302020204" pitchFamily="66" charset="0"/>
              </a:rPr>
              <a:t>Make sure you have planned to use speech!</a:t>
            </a:r>
          </a:p>
          <a:p>
            <a:endParaRPr lang="en-GB" sz="1400" dirty="0">
              <a:latin typeface="Comic Sans MS" panose="030F0902030302020204" pitchFamily="66" charset="0"/>
            </a:endParaRPr>
          </a:p>
          <a:p>
            <a:r>
              <a:rPr lang="en-GB" sz="2400" dirty="0">
                <a:latin typeface="Comic Sans MS" panose="030F0902030302020204" pitchFamily="66" charset="0"/>
              </a:rPr>
              <a:t>Look at your battle scene from last week. Using a purple pen, mark the following: </a:t>
            </a:r>
          </a:p>
          <a:p>
            <a:r>
              <a:rPr lang="en-GB" sz="2800" dirty="0">
                <a:latin typeface="Comic Sans MS" panose="030F0902030302020204" pitchFamily="66" charset="0"/>
              </a:rPr>
              <a:t>Powerful verbs (from the learning wall) = </a:t>
            </a:r>
            <a:r>
              <a:rPr lang="en-GB" sz="2800" dirty="0" err="1">
                <a:solidFill>
                  <a:srgbClr val="7030A0"/>
                </a:solidFill>
                <a:latin typeface="Comic Sans MS" panose="030F0902030302020204" pitchFamily="66" charset="0"/>
              </a:rPr>
              <a:t>pv</a:t>
            </a:r>
            <a:endParaRPr lang="en-GB" sz="2800" dirty="0">
              <a:solidFill>
                <a:srgbClr val="7030A0"/>
              </a:solidFill>
              <a:latin typeface="Comic Sans MS" panose="030F0902030302020204" pitchFamily="66" charset="0"/>
            </a:endParaRPr>
          </a:p>
          <a:p>
            <a:r>
              <a:rPr lang="en-GB" sz="2800" dirty="0">
                <a:latin typeface="Comic Sans MS" panose="030F0902030302020204" pitchFamily="66" charset="0"/>
              </a:rPr>
              <a:t>Adverbs (from the learning wall) = </a:t>
            </a:r>
            <a:r>
              <a:rPr lang="en-GB" sz="2800" dirty="0">
                <a:solidFill>
                  <a:srgbClr val="7030A0"/>
                </a:solidFill>
                <a:latin typeface="Comic Sans MS" panose="030F0902030302020204" pitchFamily="66" charset="0"/>
              </a:rPr>
              <a:t>ad</a:t>
            </a:r>
          </a:p>
          <a:p>
            <a:r>
              <a:rPr lang="en-GB" sz="2800" dirty="0">
                <a:latin typeface="Comic Sans MS" panose="030F0902030302020204" pitchFamily="66" charset="0"/>
              </a:rPr>
              <a:t>Paragraphs = </a:t>
            </a:r>
            <a:r>
              <a:rPr lang="en-GB" sz="2800" dirty="0">
                <a:solidFill>
                  <a:srgbClr val="7030A0"/>
                </a:solidFill>
                <a:latin typeface="Comic Sans MS" panose="030F0902030302020204" pitchFamily="66" charset="0"/>
              </a:rPr>
              <a:t>//</a:t>
            </a:r>
          </a:p>
          <a:p>
            <a:r>
              <a:rPr lang="en-GB" sz="2800" dirty="0">
                <a:latin typeface="Comic Sans MS" panose="030F0902030302020204" pitchFamily="66" charset="0"/>
              </a:rPr>
              <a:t>Short and punchy sentences = </a:t>
            </a:r>
            <a:r>
              <a:rPr lang="en-GB" sz="2800" dirty="0" err="1">
                <a:solidFill>
                  <a:srgbClr val="7030A0"/>
                </a:solidFill>
                <a:latin typeface="Comic Sans MS" panose="030F0902030302020204" pitchFamily="66" charset="0"/>
              </a:rPr>
              <a:t>s+p</a:t>
            </a:r>
            <a:endParaRPr lang="en-GB" sz="2800" dirty="0">
              <a:solidFill>
                <a:srgbClr val="7030A0"/>
              </a:solidFill>
              <a:latin typeface="Comic Sans MS" panose="030F0902030302020204" pitchFamily="66" charset="0"/>
            </a:endParaRPr>
          </a:p>
          <a:p>
            <a:r>
              <a:rPr lang="en-GB" sz="2800" dirty="0">
                <a:latin typeface="Comic Sans MS" panose="030F0902030302020204" pitchFamily="66" charset="0"/>
              </a:rPr>
              <a:t>Fronted adverbials that show speed of attack = </a:t>
            </a:r>
            <a:r>
              <a:rPr lang="en-GB" sz="2800" dirty="0">
                <a:solidFill>
                  <a:srgbClr val="7030A0"/>
                </a:solidFill>
                <a:latin typeface="Comic Sans MS" panose="030F0902030302020204" pitchFamily="66" charset="0"/>
              </a:rPr>
              <a:t>fa</a:t>
            </a:r>
          </a:p>
          <a:p>
            <a:r>
              <a:rPr lang="en-GB" sz="2400" dirty="0">
                <a:latin typeface="Comic Sans MS" panose="030F0902030302020204" pitchFamily="66" charset="0"/>
              </a:rPr>
              <a:t>We will talk about any you aren’t sure about just before Maths and add any to the learning wall.</a:t>
            </a:r>
          </a:p>
          <a:p>
            <a:endParaRPr lang="en-GB" sz="1400" dirty="0">
              <a:latin typeface="Comic Sans MS" panose="030F0902030302020204" pitchFamily="66" charset="0"/>
            </a:endParaRPr>
          </a:p>
          <a:p>
            <a:r>
              <a:rPr lang="en-GB" sz="2800" dirty="0">
                <a:latin typeface="Comic Sans MS" panose="030F0902030302020204" pitchFamily="66" charset="0"/>
              </a:rPr>
              <a:t>Quiet reading.</a:t>
            </a:r>
          </a:p>
        </p:txBody>
      </p:sp>
    </p:spTree>
    <p:extLst>
      <p:ext uri="{BB962C8B-B14F-4D97-AF65-F5344CB8AC3E}">
        <p14:creationId xmlns:p14="http://schemas.microsoft.com/office/powerpoint/2010/main" val="233501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F05828-7098-CC4F-ACA9-0F63D8C5A9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7711" y="323175"/>
            <a:ext cx="11557639" cy="5928769"/>
          </a:xfrm>
          <a:prstGeom prst="rect">
            <a:avLst/>
          </a:prstGeom>
        </p:spPr>
      </p:pic>
    </p:spTree>
    <p:extLst>
      <p:ext uri="{BB962C8B-B14F-4D97-AF65-F5344CB8AC3E}">
        <p14:creationId xmlns:p14="http://schemas.microsoft.com/office/powerpoint/2010/main" val="3045112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C9FEB5-0DA8-7448-B595-852120935D98}"/>
              </a:ext>
            </a:extLst>
          </p:cNvPr>
          <p:cNvPicPr>
            <a:picLocks noChangeAspect="1"/>
          </p:cNvPicPr>
          <p:nvPr/>
        </p:nvPicPr>
        <p:blipFill>
          <a:blip r:embed="rId2"/>
          <a:stretch>
            <a:fillRect/>
          </a:stretch>
        </p:blipFill>
        <p:spPr>
          <a:xfrm>
            <a:off x="980330" y="0"/>
            <a:ext cx="5723135" cy="6858000"/>
          </a:xfrm>
          <a:prstGeom prst="rect">
            <a:avLst/>
          </a:prstGeom>
        </p:spPr>
      </p:pic>
    </p:spTree>
    <p:extLst>
      <p:ext uri="{BB962C8B-B14F-4D97-AF65-F5344CB8AC3E}">
        <p14:creationId xmlns:p14="http://schemas.microsoft.com/office/powerpoint/2010/main" val="1026203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841876-392D-C941-BF34-A0B9A167E84F}"/>
              </a:ext>
            </a:extLst>
          </p:cNvPr>
          <p:cNvSpPr txBox="1"/>
          <p:nvPr/>
        </p:nvSpPr>
        <p:spPr>
          <a:xfrm>
            <a:off x="484094" y="457200"/>
            <a:ext cx="10899138" cy="3231654"/>
          </a:xfrm>
          <a:prstGeom prst="rect">
            <a:avLst/>
          </a:prstGeom>
          <a:noFill/>
        </p:spPr>
        <p:txBody>
          <a:bodyPr wrap="none" rtlCol="0">
            <a:spAutoFit/>
          </a:bodyPr>
          <a:lstStyle/>
          <a:p>
            <a:r>
              <a:rPr lang="en-GB" dirty="0"/>
              <a:t>Punctuate the speech accurately:</a:t>
            </a:r>
          </a:p>
          <a:p>
            <a:endParaRPr lang="en-GB" dirty="0"/>
          </a:p>
          <a:p>
            <a:r>
              <a:rPr lang="en-GB" sz="2400" dirty="0">
                <a:latin typeface="Comic Sans MS" panose="030F0902030302020204" pitchFamily="66" charset="0"/>
              </a:rPr>
              <a:t>Hercules shouted to Pegasus, “Help!”</a:t>
            </a:r>
          </a:p>
          <a:p>
            <a:endParaRPr lang="en-GB" sz="2400" dirty="0">
              <a:latin typeface="Comic Sans MS" panose="030F0902030302020204" pitchFamily="66" charset="0"/>
            </a:endParaRPr>
          </a:p>
          <a:p>
            <a:r>
              <a:rPr lang="en-GB" sz="2400" dirty="0">
                <a:latin typeface="Comic Sans MS" panose="030F0902030302020204" pitchFamily="66" charset="0"/>
              </a:rPr>
              <a:t>”You will need the shield to look at Medusa’s reflection,” Hermes explained.</a:t>
            </a:r>
          </a:p>
          <a:p>
            <a:endParaRPr lang="en-GB" sz="2400" dirty="0">
              <a:latin typeface="Comic Sans MS" panose="030F0902030302020204" pitchFamily="66" charset="0"/>
            </a:endParaRPr>
          </a:p>
          <a:p>
            <a:r>
              <a:rPr lang="en-GB" sz="2400" dirty="0">
                <a:latin typeface="Comic Sans MS" panose="030F0902030302020204" pitchFamily="66" charset="0"/>
              </a:rPr>
              <a:t>Odysseus asked, “Will you free my men?”</a:t>
            </a:r>
          </a:p>
          <a:p>
            <a:endParaRPr lang="en-GB" sz="2400" dirty="0">
              <a:latin typeface="Comic Sans MS" panose="030F0902030302020204" pitchFamily="66" charset="0"/>
            </a:endParaRPr>
          </a:p>
          <a:p>
            <a:r>
              <a:rPr lang="en-GB" sz="2400" dirty="0">
                <a:latin typeface="Comic Sans MS" panose="030F0902030302020204" pitchFamily="66" charset="0"/>
              </a:rPr>
              <a:t>“The problem is,” Circe mused, ”they ate like pigs.”</a:t>
            </a:r>
          </a:p>
        </p:txBody>
      </p:sp>
    </p:spTree>
    <p:extLst>
      <p:ext uri="{BB962C8B-B14F-4D97-AF65-F5344CB8AC3E}">
        <p14:creationId xmlns:p14="http://schemas.microsoft.com/office/powerpoint/2010/main" val="344380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963</TotalTime>
  <Words>996</Words>
  <Application>Microsoft Macintosh PowerPoint</Application>
  <PresentationFormat>Widescreen</PresentationFormat>
  <Paragraphs>121</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Apple Chancery</vt:lpstr>
      <vt:lpstr>Apple Color Emoji</vt:lpstr>
      <vt:lpstr>Arial</vt:lpstr>
      <vt:lpstr>Calibri</vt:lpstr>
      <vt:lpstr>Calibri Light</vt:lpstr>
      <vt:lpstr>Comic Sans MS</vt:lpstr>
      <vt:lpstr>Times New Roman</vt:lpstr>
      <vt:lpstr>Office Theme</vt:lpstr>
      <vt:lpstr>Monday 22nd June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Hambly</dc:creator>
  <cp:lastModifiedBy>Caroline Hambly</cp:lastModifiedBy>
  <cp:revision>43</cp:revision>
  <cp:lastPrinted>2020-06-22T13:49:34Z</cp:lastPrinted>
  <dcterms:created xsi:type="dcterms:W3CDTF">2020-06-18T10:52:27Z</dcterms:created>
  <dcterms:modified xsi:type="dcterms:W3CDTF">2020-06-24T11:20:51Z</dcterms:modified>
</cp:coreProperties>
</file>